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Lst>
  <p:notesMasterIdLst>
    <p:notesMasterId r:id="rId27"/>
  </p:notesMasterIdLst>
  <p:handoutMasterIdLst>
    <p:handoutMasterId r:id="rId28"/>
  </p:handoutMasterIdLst>
  <p:sldIdLst>
    <p:sldId id="517" r:id="rId7"/>
    <p:sldId id="518" r:id="rId8"/>
    <p:sldId id="519" r:id="rId9"/>
    <p:sldId id="520" r:id="rId10"/>
    <p:sldId id="521" r:id="rId11"/>
    <p:sldId id="522" r:id="rId12"/>
    <p:sldId id="523" r:id="rId13"/>
    <p:sldId id="524" r:id="rId14"/>
    <p:sldId id="525" r:id="rId15"/>
    <p:sldId id="526" r:id="rId16"/>
    <p:sldId id="527" r:id="rId17"/>
    <p:sldId id="583" r:id="rId18"/>
    <p:sldId id="529" r:id="rId19"/>
    <p:sldId id="584" r:id="rId20"/>
    <p:sldId id="586" r:id="rId21"/>
    <p:sldId id="585" r:id="rId22"/>
    <p:sldId id="587" r:id="rId23"/>
    <p:sldId id="588" r:id="rId24"/>
    <p:sldId id="530" r:id="rId25"/>
    <p:sldId id="5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stributing Cheat Detection" id="{FD3DCCE1-4FC1-4C57-BF51-9F55AAF3629A}">
          <p14:sldIdLst>
            <p14:sldId id="517"/>
            <p14:sldId id="518"/>
            <p14:sldId id="519"/>
            <p14:sldId id="520"/>
            <p14:sldId id="521"/>
            <p14:sldId id="522"/>
            <p14:sldId id="523"/>
            <p14:sldId id="524"/>
            <p14:sldId id="525"/>
            <p14:sldId id="526"/>
            <p14:sldId id="527"/>
            <p14:sldId id="583"/>
            <p14:sldId id="529"/>
            <p14:sldId id="584"/>
            <p14:sldId id="586"/>
            <p14:sldId id="585"/>
            <p14:sldId id="587"/>
            <p14:sldId id="588"/>
            <p14:sldId id="530"/>
            <p14:sldId id="582"/>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2" autoAdjust="0"/>
    <p:restoredTop sz="60981" autoAdjust="0"/>
  </p:normalViewPr>
  <p:slideViewPr>
    <p:cSldViewPr snapToGrid="0">
      <p:cViewPr varScale="1">
        <p:scale>
          <a:sx n="99" d="100"/>
          <a:sy n="99" d="100"/>
        </p:scale>
        <p:origin x="1830" y="78"/>
      </p:cViewPr>
      <p:guideLst>
        <p:guide orient="horz"/>
        <p:guide pos="3840"/>
      </p:guideLst>
    </p:cSldViewPr>
  </p:slideViewPr>
  <p:outlineViewPr>
    <p:cViewPr>
      <p:scale>
        <a:sx n="33" d="100"/>
        <a:sy n="33" d="100"/>
      </p:scale>
      <p:origin x="0" y="0"/>
    </p:cViewPr>
  </p:outlineViewPr>
  <p:notesTextViewPr>
    <p:cViewPr>
      <p:scale>
        <a:sx n="202" d="100"/>
        <a:sy n="202" d="100"/>
      </p:scale>
      <p:origin x="0" y="0"/>
    </p:cViewPr>
  </p:notesTextViewPr>
  <p:sorterViewPr>
    <p:cViewPr>
      <p:scale>
        <a:sx n="38" d="100"/>
        <a:sy n="38" d="100"/>
      </p:scale>
      <p:origin x="0" y="0"/>
    </p:cViewPr>
  </p:sorterViewPr>
  <p:notesViewPr>
    <p:cSldViewPr snapToGrid="0">
      <p:cViewPr varScale="1">
        <p:scale>
          <a:sx n="123" d="100"/>
          <a:sy n="123" d="100"/>
        </p:scale>
        <p:origin x="497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10/18/2018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I’m Jesse</a:t>
            </a:r>
          </a:p>
          <a:p>
            <a:pPr marL="628650" lvl="1" indent="-171450">
              <a:buFontTx/>
              <a:buChar char="-"/>
            </a:pPr>
            <a:r>
              <a:rPr lang="en-US" dirty="0"/>
              <a:t>I’m an engineer at Microsoft</a:t>
            </a:r>
          </a:p>
          <a:p>
            <a:pPr marL="628650" lvl="1" indent="-171450">
              <a:buFontTx/>
              <a:buChar char="-"/>
            </a:pPr>
            <a:endParaRPr lang="en-US" dirty="0"/>
          </a:p>
          <a:p>
            <a:pPr marL="628650" lvl="1" indent="-171450">
              <a:buFontTx/>
              <a:buChar char="-"/>
            </a:pPr>
            <a:r>
              <a:rPr lang="en-US" dirty="0"/>
              <a:t>I was a member of the Halo Services Team at 343, from Halo 4 sustain through Halo Wars 2</a:t>
            </a:r>
          </a:p>
          <a:p>
            <a:pPr marL="628650" lvl="1" indent="-171450">
              <a:buFontTx/>
              <a:buChar char="-"/>
            </a:pPr>
            <a:endParaRPr lang="en-US" dirty="0"/>
          </a:p>
          <a:p>
            <a:pPr marL="628650" lvl="1" indent="-171450">
              <a:buFontTx/>
              <a:buChar char="-"/>
            </a:pPr>
            <a:r>
              <a:rPr lang="en-US" dirty="0"/>
              <a:t>When it comes to Blockchain, I am not a “true believer” </a:t>
            </a:r>
          </a:p>
          <a:p>
            <a:pPr marL="1085850" lvl="2" indent="-171450">
              <a:buFontTx/>
              <a:buChar char="-"/>
            </a:pPr>
            <a:r>
              <a:rPr lang="en-US" dirty="0"/>
              <a:t>I don’t believe its the one technology to rule them all</a:t>
            </a:r>
          </a:p>
          <a:p>
            <a:pPr marL="1085850" lvl="2" indent="-171450">
              <a:buFontTx/>
              <a:buChar char="-"/>
            </a:pPr>
            <a:r>
              <a:rPr lang="en-US" dirty="0"/>
              <a:t>No cryptocurrency</a:t>
            </a:r>
          </a:p>
          <a:p>
            <a:pPr marL="1085850" lvl="2" indent="-171450">
              <a:buFontTx/>
              <a:buChar char="-"/>
            </a:pPr>
            <a:r>
              <a:rPr lang="en-US" dirty="0"/>
              <a:t>No Web 3.0 / DAPS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05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Different Blockchain implementations have different roles for members, and different permissions on what those members may do.  What follows are broad generalizations that you should expect to vary with different Blockchains.</a:t>
            </a:r>
          </a:p>
          <a:p>
            <a:pPr marL="1085850" lvl="2" indent="-171450">
              <a:buFontTx/>
              <a:buChar char="-"/>
            </a:pPr>
            <a:endParaRPr lang="en-US" dirty="0"/>
          </a:p>
          <a:p>
            <a:pPr marL="628650" lvl="1" indent="-171450">
              <a:buFontTx/>
              <a:buChar char="-"/>
            </a:pPr>
            <a:r>
              <a:rPr lang="en-US" dirty="0"/>
              <a:t>(CLICK)  Light Member, aka Light Node</a:t>
            </a:r>
          </a:p>
          <a:p>
            <a:pPr marL="1085850" lvl="2" indent="-171450">
              <a:buFontTx/>
              <a:buChar char="-"/>
            </a:pPr>
            <a:r>
              <a:rPr lang="en-US" dirty="0"/>
              <a:t>This role allows for reading transactions and blocks only;  they can’t submit or validate</a:t>
            </a:r>
          </a:p>
          <a:p>
            <a:pPr marL="1085850" lvl="2" indent="-171450">
              <a:buFontTx/>
              <a:buChar char="-"/>
            </a:pPr>
            <a:r>
              <a:rPr lang="en-US" dirty="0"/>
              <a:t>Cannot propose blocks nor vote for consensus</a:t>
            </a:r>
          </a:p>
          <a:p>
            <a:pPr marL="1085850" lvl="2" indent="-171450">
              <a:buFontTx/>
              <a:buChar char="-"/>
            </a:pPr>
            <a:r>
              <a:rPr lang="en-US" dirty="0"/>
              <a:t>Only exists in some implementations and isn’t common, in my experience</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Member, aka Full Member, aka Full Node</a:t>
            </a:r>
          </a:p>
          <a:p>
            <a:pPr marL="628650" lvl="1" indent="-171450">
              <a:buFontTx/>
              <a:buChar char="-"/>
            </a:pPr>
            <a:endParaRPr lang="en-US" dirty="0"/>
          </a:p>
          <a:p>
            <a:pPr marL="1085850" lvl="2" indent="-171450">
              <a:buFontTx/>
              <a:buChar char="-"/>
            </a:pPr>
            <a:r>
              <a:rPr lang="en-US" dirty="0"/>
              <a:t>Can read and submit transactions, but can’t validate</a:t>
            </a:r>
          </a:p>
          <a:p>
            <a:pPr marL="1085850" lvl="2" indent="-171450">
              <a:buFontTx/>
              <a:buChar char="-"/>
            </a:pPr>
            <a:r>
              <a:rPr lang="en-US" dirty="0"/>
              <a:t>Can propose blocks, but not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is the default role for most implementations and is often the lowest permission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Validator, aka Miner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read, submit, and validate transactions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propose blocks and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Oracle, aka Agent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 trusted authority on the chain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read, submit, and validate transactions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propose blocks and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Often carries more weight when participating in operations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perform privileged operations, such as communicating with external sources and providing trusted attestation </a:t>
            </a:r>
          </a:p>
          <a:p>
            <a:pPr marL="914400" lvl="2" indent="0">
              <a:buFontTx/>
              <a:buNone/>
            </a:pPr>
            <a:br>
              <a:rPr lang="en-US" dirty="0"/>
            </a:br>
            <a:endParaRPr lang="en-US" dirty="0"/>
          </a:p>
          <a:p>
            <a:pPr marL="628650" lvl="1" indent="-171450">
              <a:buFontTx/>
              <a:buChar char="-"/>
            </a:pPr>
            <a:r>
              <a:rPr lang="en-US" dirty="0"/>
              <a:t>One last thing before we turn our attention back to gaming – a quick word on running code on a Blockchain</a:t>
            </a:r>
            <a:br>
              <a:rPr lang="en-US" dirty="0"/>
            </a:b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285866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 first Blockchain implementation was purely a message-driven system.   Transactions were submitted and any action that followed was triggered by seeing a certain transaction and often by submitting a corresponding result transaction.</a:t>
            </a:r>
          </a:p>
          <a:p>
            <a:pPr marL="628650" lvl="1" indent="-171450">
              <a:buFontTx/>
              <a:buChar char="-"/>
            </a:pPr>
            <a:endParaRPr lang="en-US" dirty="0"/>
          </a:p>
          <a:p>
            <a:pPr marL="628650" lvl="1" indent="-171450">
              <a:buFontTx/>
              <a:buChar char="-"/>
            </a:pPr>
            <a:r>
              <a:rPr lang="en-US" dirty="0"/>
              <a:t>The Ethereum Blockchain introduced the concept of “Smart Contracts,”  which are stateful components that exist on a Blockchain, written in some form of code that can be invoked.   </a:t>
            </a:r>
          </a:p>
          <a:p>
            <a:pPr marL="1085850" lvl="2" indent="-171450">
              <a:buFontTx/>
              <a:buChar char="-"/>
            </a:pPr>
            <a:r>
              <a:rPr lang="en-US" dirty="0"/>
              <a:t>The most prominent is Solidity</a:t>
            </a:r>
          </a:p>
          <a:p>
            <a:pPr marL="628650" lvl="1" indent="-171450">
              <a:buFontTx/>
              <a:buChar char="-"/>
            </a:pPr>
            <a:endParaRPr lang="en-US" dirty="0"/>
          </a:p>
          <a:p>
            <a:pPr marL="628650" lvl="1" indent="-171450">
              <a:buFontTx/>
              <a:buChar char="-"/>
            </a:pPr>
            <a:r>
              <a:rPr lang="en-US" dirty="0"/>
              <a:t>The original intent was to allow for multi-phase operations to be recorded and witnessed using state changes</a:t>
            </a:r>
          </a:p>
          <a:p>
            <a:pPr marL="1085850" lvl="2" indent="-171450">
              <a:buFontTx/>
              <a:buChar char="-"/>
            </a:pPr>
            <a:r>
              <a:rPr lang="en-US" dirty="0"/>
              <a:t>For example, I call the contract to say that I’m buying a game from a digital store and place my currency in escrow.</a:t>
            </a:r>
          </a:p>
          <a:p>
            <a:pPr marL="1085850" lvl="2" indent="-171450">
              <a:buFontTx/>
              <a:buChar char="-"/>
            </a:pPr>
            <a:r>
              <a:rPr lang="en-US" dirty="0"/>
              <a:t>The contract state now reflects that I’ve escrowed my currency; I can’t remove that unless the contract allows a cancel operation.</a:t>
            </a:r>
          </a:p>
          <a:p>
            <a:pPr marL="1085850" lvl="2" indent="-171450">
              <a:buFontTx/>
              <a:buChar char="-"/>
            </a:pPr>
            <a:r>
              <a:rPr lang="en-US" dirty="0"/>
              <a:t>The store calls the contract to post a digital code for the game, which is now held in escrow and hidden from me.</a:t>
            </a:r>
          </a:p>
          <a:p>
            <a:pPr marL="1085850" lvl="2" indent="-171450">
              <a:buFontTx/>
              <a:buChar char="-"/>
            </a:pPr>
            <a:r>
              <a:rPr lang="en-US" dirty="0"/>
              <a:t>If the store doesn’t send the code within a certain period of time, my currency is returned.</a:t>
            </a:r>
          </a:p>
          <a:p>
            <a:pPr marL="1085850" lvl="2" indent="-171450">
              <a:buFontTx/>
              <a:buChar char="-"/>
            </a:pPr>
            <a:r>
              <a:rPr lang="en-US" dirty="0"/>
              <a:t>If then call to release the escrowed funds, the contract validates the code, and releases the code to me and the currency to the seller</a:t>
            </a:r>
          </a:p>
          <a:p>
            <a:pPr marL="1085850" lvl="2" indent="-171450">
              <a:buFontTx/>
              <a:buChar char="-"/>
            </a:pPr>
            <a:r>
              <a:rPr lang="en-US" dirty="0"/>
              <a:t>If the code doesn’t validate, either my funds are returned or continue to be held until the dispute is resolved.</a:t>
            </a:r>
          </a:p>
          <a:p>
            <a:pPr marL="1085850" lvl="2" indent="-171450">
              <a:buFontTx/>
              <a:buChar char="-"/>
            </a:pPr>
            <a:endParaRPr lang="en-US" dirty="0"/>
          </a:p>
          <a:p>
            <a:pPr marL="628650" lvl="1" indent="-171450">
              <a:buFontTx/>
              <a:buChar char="-"/>
            </a:pPr>
            <a:r>
              <a:rPr lang="en-US" dirty="0"/>
              <a:t>Different callers may have different permissions within the contract.   </a:t>
            </a:r>
          </a:p>
          <a:p>
            <a:pPr marL="1085850" lvl="2" indent="-171450">
              <a:buFontTx/>
              <a:buChar char="-"/>
            </a:pPr>
            <a:r>
              <a:rPr lang="en-US" dirty="0"/>
              <a:t>For example, only an Oracle may have permission to execute an operation that results in an external call being made.  </a:t>
            </a:r>
          </a:p>
          <a:p>
            <a:pPr marL="1085850" lvl="2" indent="-171450">
              <a:buFontTx/>
              <a:buChar char="-"/>
            </a:pPr>
            <a:r>
              <a:rPr lang="en-US" dirty="0"/>
              <a:t>The result of that call may change the state of the system, such as setting the current price of gold for the day.</a:t>
            </a:r>
          </a:p>
          <a:p>
            <a:pPr marL="1085850" lvl="2" indent="-171450">
              <a:buFontTx/>
              <a:buChar char="-"/>
            </a:pPr>
            <a:endParaRPr lang="en-US" dirty="0"/>
          </a:p>
          <a:p>
            <a:pPr marL="628650" lvl="1" indent="-171450">
              <a:buFontTx/>
              <a:buChar char="-"/>
            </a:pPr>
            <a:r>
              <a:rPr lang="en-US" dirty="0"/>
              <a:t>Tendermint introduced the concept of the Application Blockchain Interface as a neutral layer that allows the core Blockchain to exist independent of an application that manages state, including validation of transactions and blocks.  </a:t>
            </a:r>
          </a:p>
          <a:p>
            <a:pPr marL="1085850" lvl="2" indent="-171450">
              <a:buFontTx/>
              <a:buChar char="-"/>
            </a:pPr>
            <a:r>
              <a:rPr lang="en-US" dirty="0"/>
              <a:t>In this model, the Blockchain engine responsible for peer-to-peer communications, consensus, and fault tolerance, freeing your application from those details</a:t>
            </a:r>
            <a:br>
              <a:rPr lang="en-US" dirty="0"/>
            </a:br>
            <a:endParaRPr lang="en-US" dirty="0"/>
          </a:p>
          <a:p>
            <a:pPr marL="1085850" lvl="2" indent="-171450">
              <a:buFontTx/>
              <a:buChar char="-"/>
            </a:pPr>
            <a:endParaRPr lang="en-US" dirty="0"/>
          </a:p>
          <a:p>
            <a:pPr marL="628650" lvl="1" indent="-171450">
              <a:buFontTx/>
              <a:buChar char="-"/>
            </a:pPr>
            <a:r>
              <a:rPr lang="en-US" dirty="0"/>
              <a:t>There is a lot more to Blockchain, but at this point, we have enough of the basics to turn our attention back to cheat detection and gaming.</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11</a:t>
            </a:fld>
            <a:endParaRPr lang="en-US"/>
          </a:p>
        </p:txBody>
      </p:sp>
    </p:spTree>
    <p:extLst>
      <p:ext uri="{BB962C8B-B14F-4D97-AF65-F5344CB8AC3E}">
        <p14:creationId xmlns:p14="http://schemas.microsoft.com/office/powerpoint/2010/main" val="2556054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Looking back at cheat detection with what we know about Blockchain, we can come up with some goals to accomplish</a:t>
            </a:r>
          </a:p>
          <a:p>
            <a:pPr marL="628650" lvl="1" indent="-171450">
              <a:buFontTx/>
              <a:buChar char="-"/>
            </a:pPr>
            <a:endParaRPr lang="en-US" dirty="0"/>
          </a:p>
          <a:p>
            <a:pPr marL="1085850" lvl="2" indent="-171450">
              <a:buFontTx/>
              <a:buChar char="-"/>
            </a:pPr>
            <a:r>
              <a:rPr lang="en-US" dirty="0"/>
              <a:t>(CLICK)  We want to understand what happens in a game session using our existing telemetry observations.</a:t>
            </a:r>
          </a:p>
          <a:p>
            <a:pPr marL="1085850" lvl="2" indent="-171450">
              <a:buFontTx/>
              <a:buChar char="-"/>
            </a:pPr>
            <a:endParaRPr lang="en-US" dirty="0"/>
          </a:p>
          <a:p>
            <a:pPr marL="1085850" lvl="2" indent="-171450">
              <a:buFontTx/>
              <a:buChar char="-"/>
            </a:pPr>
            <a:r>
              <a:rPr lang="en-US" dirty="0"/>
              <a:t>(CLICK)  We want to organize those observations and create a single view from the multiple perspectives.</a:t>
            </a:r>
          </a:p>
          <a:p>
            <a:pPr marL="1085850" lvl="2" indent="-171450">
              <a:buFontTx/>
              <a:buChar char="-"/>
            </a:pPr>
            <a:endParaRPr lang="en-US" dirty="0"/>
          </a:p>
          <a:p>
            <a:pPr marL="1085850" lvl="2" indent="-171450">
              <a:buFontTx/>
              <a:buChar char="-"/>
            </a:pPr>
            <a:r>
              <a:rPr lang="en-US" dirty="0"/>
              <a:t>(CLICK)  We want to lower costs by using fewer centralized resources to do the inspection and review of game sessions.</a:t>
            </a:r>
          </a:p>
          <a:p>
            <a:pPr marL="1085850" lvl="2" indent="-171450">
              <a:buFontTx/>
              <a:buChar char="-"/>
            </a:pPr>
            <a:endParaRPr lang="en-US" dirty="0"/>
          </a:p>
          <a:p>
            <a:pPr marL="1085850" lvl="2" indent="-171450">
              <a:buFontTx/>
              <a:buChar char="-"/>
            </a:pPr>
            <a:r>
              <a:rPr lang="en-US" dirty="0"/>
              <a:t>(CLICK)  To do that, we’ll try to get players involved by asking those who are the most invested in our ecosystem, as those will be the more trusted.</a:t>
            </a:r>
          </a:p>
          <a:p>
            <a:pPr marL="1085850" lvl="2" indent="-171450">
              <a:buFontTx/>
              <a:buChar char="-"/>
            </a:pPr>
            <a:endParaRPr lang="en-US" dirty="0"/>
          </a:p>
          <a:p>
            <a:pPr marL="1085850" lvl="2" indent="-171450">
              <a:buFontTx/>
              <a:buChar char="-"/>
            </a:pPr>
            <a:r>
              <a:rPr lang="en-US" dirty="0"/>
              <a:t>(CLICK)  We don’t want to take any punitive action or make authoritative decisions, instead we want to flag the game session for further review.</a:t>
            </a:r>
          </a:p>
          <a:p>
            <a:pPr marL="1543050" lvl="3" indent="-171450">
              <a:buFontTx/>
              <a:buChar char="-"/>
            </a:pPr>
            <a:endParaRPr lang="en-US" dirty="0"/>
          </a:p>
          <a:p>
            <a:pPr marL="628650" lvl="1" indent="-171450">
              <a:buFontTx/>
              <a:buChar char="-"/>
            </a:pPr>
            <a:endParaRPr lang="en-US" dirty="0"/>
          </a:p>
          <a:p>
            <a:pPr marL="628650" lvl="1" indent="-171450">
              <a:buFontTx/>
              <a:buChar char="-"/>
            </a:pPr>
            <a:r>
              <a:rPr lang="en-US" dirty="0"/>
              <a:t>Next up, let’s figure out what we need to make that happen.</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3356890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In order to take advantage of Blockchain in the context that we’re talking about, our game will benefit from:</a:t>
            </a:r>
          </a:p>
          <a:p>
            <a:pPr marL="628650" lvl="1" indent="-171450">
              <a:buFontTx/>
              <a:buChar char="-"/>
            </a:pPr>
            <a:endParaRPr lang="en-US" dirty="0"/>
          </a:p>
          <a:p>
            <a:pPr marL="1085850" lvl="2" indent="-171450">
              <a:buFontTx/>
              <a:buChar char="-"/>
            </a:pPr>
            <a:r>
              <a:rPr lang="en-US" dirty="0"/>
              <a:t>(CLICK)  A way to know which players are online, available, and may be able to help with cheat detection.</a:t>
            </a:r>
          </a:p>
          <a:p>
            <a:pPr marL="1543050" lvl="3" indent="-171450">
              <a:buFontTx/>
              <a:buChar char="-"/>
            </a:pPr>
            <a:r>
              <a:rPr lang="en-US" dirty="0"/>
              <a:t>If you’re offering matchmaking or other social features, there is a good chance that you already have this</a:t>
            </a:r>
          </a:p>
          <a:p>
            <a:pPr marL="1543050" lvl="3" indent="-171450">
              <a:buFontTx/>
              <a:buChar char="-"/>
            </a:pPr>
            <a:r>
              <a:rPr lang="en-US" dirty="0"/>
              <a:t>If you’re using one of the console or PC services, you may be able to take advantage of their presence system</a:t>
            </a:r>
          </a:p>
          <a:p>
            <a:pPr marL="1543050" lvl="3" indent="-171450">
              <a:buFontTx/>
              <a:buChar char="-"/>
            </a:pPr>
            <a:endParaRPr lang="en-US" dirty="0"/>
          </a:p>
          <a:p>
            <a:pPr marL="1085850" lvl="2" indent="-171450">
              <a:buFontTx/>
              <a:buChar char="-"/>
            </a:pPr>
            <a:r>
              <a:rPr lang="en-US" dirty="0"/>
              <a:t>(CLICK)  A ranking for players, so that you can identify which players are more invested in your game or overall ecosystem.  </a:t>
            </a:r>
          </a:p>
          <a:p>
            <a:pPr marL="1543050" lvl="3" indent="-171450">
              <a:buFontTx/>
              <a:buChar char="-"/>
            </a:pPr>
            <a:r>
              <a:rPr lang="en-US" dirty="0"/>
              <a:t>For example, a player with a higher reputation, game currency, or position on a leaderboard in your game is likely more invested than a player with less </a:t>
            </a:r>
          </a:p>
          <a:p>
            <a:pPr marL="1543050" lvl="3" indent="-171450">
              <a:buFontTx/>
              <a:buChar char="-"/>
            </a:pPr>
            <a:r>
              <a:rPr lang="en-US" dirty="0"/>
              <a:t>A player with more achievements or trophies is likely more invested than a player with less</a:t>
            </a:r>
          </a:p>
          <a:p>
            <a:pPr marL="1543050" lvl="3" indent="-171450">
              <a:buFontTx/>
              <a:buChar char="-"/>
            </a:pPr>
            <a:r>
              <a:rPr lang="en-US" dirty="0"/>
              <a:t>A player with more time played in your games is likely more invested than a player with less time</a:t>
            </a:r>
          </a:p>
          <a:p>
            <a:pPr marL="1543050" lvl="3" indent="-171450">
              <a:buFontTx/>
              <a:buChar char="-"/>
            </a:pPr>
            <a:endParaRPr lang="en-US" dirty="0"/>
          </a:p>
          <a:p>
            <a:pPr marL="1543050" lvl="3" indent="-171450">
              <a:buFontTx/>
              <a:buChar char="-"/>
            </a:pPr>
            <a:r>
              <a:rPr lang="en-US" dirty="0"/>
              <a:t>The reason we’re interested in this is because a player that is more invested in the game or your ecosystem often is passionate and cares about the health of the game and keeping it competitive.   They’ve invested time and energy and have status or other things to lose if others cheat.</a:t>
            </a:r>
          </a:p>
          <a:p>
            <a:pPr marL="1543050" lvl="3" indent="-171450">
              <a:buFontTx/>
              <a:buChar char="-"/>
            </a:pPr>
            <a:endParaRPr lang="en-US" dirty="0"/>
          </a:p>
          <a:p>
            <a:pPr marL="1543050" lvl="3" indent="-171450">
              <a:buFontTx/>
              <a:buChar char="-"/>
            </a:pPr>
            <a:r>
              <a:rPr lang="en-US" dirty="0"/>
              <a:t>Having this measure able to arbitrarily increase or decrease is a good way to reward players who help validate games and apply a punitive punishment to those who participate in game validation dishonestly.</a:t>
            </a:r>
          </a:p>
          <a:p>
            <a:pPr marL="1543050" lvl="3" indent="-171450">
              <a:buFontTx/>
              <a:buChar char="-"/>
            </a:pPr>
            <a:endParaRPr lang="en-US" dirty="0"/>
          </a:p>
          <a:p>
            <a:pPr marL="628650" lvl="1" indent="-171450">
              <a:buFontTx/>
              <a:buChar char="-"/>
            </a:pPr>
            <a:endParaRPr lang="en-US" dirty="0"/>
          </a:p>
          <a:p>
            <a:pPr marL="628650" lvl="1" indent="-171450">
              <a:buFontTx/>
              <a:buChar char="-"/>
            </a:pPr>
            <a:r>
              <a:rPr lang="en-US" dirty="0"/>
              <a:t>Now we know what our game needs, what about the Blockchain that we’ll want to use?</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13</a:t>
            </a:fld>
            <a:endParaRPr lang="en-US"/>
          </a:p>
        </p:txBody>
      </p:sp>
    </p:spTree>
    <p:extLst>
      <p:ext uri="{BB962C8B-B14F-4D97-AF65-F5344CB8AC3E}">
        <p14:creationId xmlns:p14="http://schemas.microsoft.com/office/powerpoint/2010/main" val="135522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There are multiple ways that we could go about implementing cheat detection, but for these examples, our Blockchain will have:</a:t>
            </a:r>
          </a:p>
          <a:p>
            <a:pPr marL="628650" lvl="1" indent="-171450">
              <a:buFontTx/>
              <a:buChar char="-"/>
            </a:pPr>
            <a:endParaRPr lang="en-US" dirty="0"/>
          </a:p>
          <a:p>
            <a:pPr marL="1085850" lvl="2" indent="-171450">
              <a:buFontTx/>
              <a:buChar char="-"/>
            </a:pPr>
            <a:r>
              <a:rPr lang="en-US" dirty="0"/>
              <a:t>(CLICK)  The ability to deploy a new Blockchain instance on demand, so that we can have an ephemeral chain-per-match.   </a:t>
            </a:r>
          </a:p>
          <a:p>
            <a:pPr marL="1543050" lvl="3" indent="-171450">
              <a:buFontTx/>
              <a:buChar char="-"/>
            </a:pPr>
            <a:r>
              <a:rPr lang="en-US" dirty="0"/>
              <a:t>Once a game is validated and attested, the Blockchain data is no longer interesting; it is redundant to our telemetry observations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 purpose of the chain is to allow peer validation by players; review of any potential cheating will be done against our telemetry</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If we decide to reflect transactions to our services, the Oracle can do so as blocks are finalized</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Keeping the block scoped to a given match prevents having to download a huge amount of data to validate</a:t>
            </a:r>
          </a:p>
          <a:p>
            <a:pPr marL="1543050" lvl="3" indent="-171450">
              <a:buFontTx/>
              <a:buChar char="-"/>
            </a:pPr>
            <a:endParaRPr lang="en-US" dirty="0"/>
          </a:p>
          <a:p>
            <a:pPr marL="1085850" lvl="2" indent="-171450">
              <a:buFontTx/>
              <a:buChar char="-"/>
            </a:pPr>
            <a:r>
              <a:rPr lang="en-US" dirty="0"/>
              <a:t>(CLICK)  Customized transaction validation will come in handy.  </a:t>
            </a:r>
          </a:p>
          <a:p>
            <a:pPr marL="1543050" lvl="3" indent="-171450">
              <a:buFontTx/>
              <a:buChar char="-"/>
            </a:pPr>
            <a:r>
              <a:rPr lang="en-US" dirty="0"/>
              <a:t>This will allow players to perform sanity checks on incoming transactions according to game rules and reject those that don’t make sense</a:t>
            </a:r>
          </a:p>
          <a:p>
            <a:pPr marL="1543050" lvl="3" indent="-171450">
              <a:buFontTx/>
              <a:buChar char="-"/>
            </a:pPr>
            <a:r>
              <a:rPr lang="en-US" dirty="0"/>
              <a:t>For example, if Player A and Player B both report that Player B shot Player C, we can safely omit Player A’s report to avoid duplication</a:t>
            </a:r>
          </a:p>
          <a:p>
            <a:pPr marL="1543050" lvl="3" indent="-171450">
              <a:buFontTx/>
              <a:buChar char="-"/>
            </a:pPr>
            <a:endParaRPr lang="en-US" dirty="0"/>
          </a:p>
          <a:p>
            <a:pPr marL="1085850" lvl="2" indent="-171450">
              <a:buFontTx/>
              <a:buChar char="-"/>
            </a:pPr>
            <a:r>
              <a:rPr lang="en-US" dirty="0"/>
              <a:t>(CLICK)  Customized consensus algorithm will allow us to include game semantics when solving disagreements on blocks</a:t>
            </a:r>
          </a:p>
          <a:p>
            <a:pPr marL="1543050" lvl="3" indent="-171450">
              <a:buFontTx/>
              <a:buChar char="-"/>
            </a:pPr>
            <a:r>
              <a:rPr lang="en-US" dirty="0"/>
              <a:t>A proof-of-stake algorithm will allow us to use an attribute of the player (like ranking) or something the player has (like game currency) to incentivize honest and fair validation.  </a:t>
            </a:r>
          </a:p>
          <a:p>
            <a:pPr marL="1543050" lvl="3" indent="-171450">
              <a:buFontTx/>
              <a:buChar char="-"/>
            </a:pPr>
            <a:r>
              <a:rPr lang="en-US" dirty="0"/>
              <a:t>Even if we choose to reward players outside the process, such as a static amount per match attested, we can apply a punitive cost if they misbehave or drag the system down</a:t>
            </a:r>
          </a:p>
          <a:p>
            <a:pPr marL="1543050" lvl="3" indent="-171450">
              <a:buFontTx/>
              <a:buChar char="-"/>
            </a:pPr>
            <a:endParaRPr lang="en-US" dirty="0"/>
          </a:p>
          <a:p>
            <a:pPr marL="1085850" lvl="2" indent="-171450">
              <a:buFontTx/>
              <a:buChar char="-"/>
            </a:pPr>
            <a:r>
              <a:rPr lang="en-US" dirty="0"/>
              <a:t>(CLICK)  Though our goal is to distribute cheat detection, we don’t want to remove a central authority; we want to have the dedicated server or a game service be able to act as the final authority when needed.   </a:t>
            </a:r>
          </a:p>
          <a:p>
            <a:pPr marL="1543050" lvl="3" indent="-171450">
              <a:buFontTx/>
              <a:buChar char="-"/>
            </a:pPr>
            <a:r>
              <a:rPr lang="en-US" dirty="0"/>
              <a:t>This includes overriding validation and consensus if needed</a:t>
            </a:r>
          </a:p>
          <a:p>
            <a:pPr marL="1543050" lvl="3" indent="-171450">
              <a:buFontTx/>
              <a:buChar char="-"/>
            </a:pPr>
            <a:r>
              <a:rPr lang="en-US" dirty="0"/>
              <a:t>Any off-chain communication, such as with game services, will be purview of the Oracle</a:t>
            </a:r>
          </a:p>
          <a:p>
            <a:pPr marL="1543050" lvl="3" indent="-171450">
              <a:buFontTx/>
              <a:buChar char="-"/>
            </a:pPr>
            <a:endParaRPr lang="en-US" dirty="0"/>
          </a:p>
          <a:p>
            <a:pPr marL="1085850" lvl="2" indent="-171450">
              <a:buFontTx/>
              <a:buChar char="-"/>
            </a:pPr>
            <a:r>
              <a:rPr lang="en-US" dirty="0"/>
              <a:t>(CLICK)  The Oracle should be able to manage Blockchain membership.</a:t>
            </a:r>
          </a:p>
          <a:p>
            <a:pPr marL="1543050" lvl="3" indent="-171450">
              <a:buFontTx/>
              <a:buChar char="-"/>
            </a:pPr>
            <a:r>
              <a:rPr lang="en-US" dirty="0"/>
              <a:t>If we lose critical mass for validation, the Oracle may need to recruit new validators</a:t>
            </a:r>
          </a:p>
          <a:p>
            <a:pPr marL="1543050" lvl="3" indent="-171450">
              <a:buFontTx/>
              <a:buChar char="-"/>
            </a:pPr>
            <a:r>
              <a:rPr lang="en-US" dirty="0"/>
              <a:t>If a validator is being willfully malicious, the Oracle may need to kick it and communicate with game services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Let’s discuss the flow</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255983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Aft>
                <a:spcPts val="1200"/>
              </a:spcAft>
              <a:buFontTx/>
              <a:buNone/>
            </a:pPr>
            <a:r>
              <a:rPr lang="en-US" sz="2000" dirty="0"/>
              <a:t>To keep things simple, lets assume that there is no dedicated server for our baseline, but that we do have a services ecosystem responsible for helping to facilitate multiplayer game sessions.</a:t>
            </a:r>
          </a:p>
          <a:p>
            <a:pPr marL="800100" lvl="1" indent="-342900">
              <a:spcAft>
                <a:spcPts val="1200"/>
              </a:spcAft>
              <a:buFontTx/>
              <a:buChar char="-"/>
            </a:pPr>
            <a:endParaRPr lang="en-US" sz="2000" dirty="0"/>
          </a:p>
          <a:p>
            <a:pPr marL="800100" lvl="1" indent="-342900">
              <a:spcAft>
                <a:spcPts val="1200"/>
              </a:spcAft>
              <a:buFontTx/>
              <a:buChar char="-"/>
            </a:pPr>
            <a:endParaRPr lang="en-US" sz="2000" dirty="0"/>
          </a:p>
          <a:p>
            <a:pPr marL="800100" lvl="1" indent="-342900">
              <a:spcAft>
                <a:spcPts val="1200"/>
              </a:spcAft>
              <a:buFontTx/>
              <a:buChar char="-"/>
            </a:pPr>
            <a:r>
              <a:rPr lang="en-US" sz="2000" dirty="0"/>
              <a:t>(CLICK)  Players are matched into a game</a:t>
            </a:r>
          </a:p>
          <a:p>
            <a:pPr marL="800100" lvl="1" indent="-342900">
              <a:spcAft>
                <a:spcPts val="1200"/>
              </a:spcAft>
              <a:buFontTx/>
              <a:buChar char="-"/>
            </a:pPr>
            <a:endParaRPr lang="en-US" sz="2000" dirty="0"/>
          </a:p>
          <a:p>
            <a:pPr marL="800100" lvl="1" indent="-342900">
              <a:spcAft>
                <a:spcPts val="1200"/>
              </a:spcAft>
              <a:buFontTx/>
              <a:buChar char="-"/>
            </a:pPr>
            <a:r>
              <a:rPr lang="en-US" sz="2000" dirty="0"/>
              <a:t>(CLICK)  The game host signals that the game is ready</a:t>
            </a:r>
          </a:p>
          <a:p>
            <a:pPr marL="800100" lvl="1" indent="-342900">
              <a:spcAft>
                <a:spcPts val="1200"/>
              </a:spcAft>
              <a:buFontTx/>
              <a:buChar char="-"/>
            </a:pPr>
            <a:endParaRPr lang="en-US" sz="2000" dirty="0"/>
          </a:p>
          <a:p>
            <a:pPr marL="800100" lvl="1" indent="-342900">
              <a:spcAft>
                <a:spcPts val="1200"/>
              </a:spcAft>
              <a:buFontTx/>
              <a:buChar char="-"/>
            </a:pPr>
            <a:r>
              <a:rPr lang="en-US" sz="2000" dirty="0"/>
              <a:t>A game service:</a:t>
            </a:r>
          </a:p>
          <a:p>
            <a:pPr marL="1257300" lvl="2" indent="-342900">
              <a:spcAft>
                <a:spcPts val="1200"/>
              </a:spcAft>
              <a:buFontTx/>
              <a:buChar char="-"/>
            </a:pPr>
            <a:r>
              <a:rPr lang="en-US" sz="2000" dirty="0"/>
              <a:t>(CLICK)  Creates an ephemeral blockchain, specific to the active game session</a:t>
            </a:r>
          </a:p>
          <a:p>
            <a:pPr marL="1257300" lvl="2" indent="-342900">
              <a:spcAft>
                <a:spcPts val="1200"/>
              </a:spcAft>
              <a:buFontTx/>
              <a:buChar char="-"/>
            </a:pPr>
            <a:endParaRPr lang="en-US" sz="2000" dirty="0"/>
          </a:p>
          <a:p>
            <a:pPr marL="1257300" lvl="2" indent="-342900">
              <a:spcAft>
                <a:spcPts val="1200"/>
              </a:spcAft>
              <a:buFontTx/>
              <a:buChar char="-"/>
            </a:pPr>
            <a:r>
              <a:rPr lang="en-US" sz="2000" dirty="0"/>
              <a:t>(CLICK)  Recruits random players to serve as validators, generally preferring higher reputation players.   </a:t>
            </a:r>
          </a:p>
          <a:p>
            <a:pPr marL="1714500" lvl="3" indent="-342900">
              <a:spcAft>
                <a:spcPts val="1200"/>
              </a:spcAft>
              <a:buFontTx/>
              <a:buChar char="-"/>
            </a:pPr>
            <a:r>
              <a:rPr lang="en-US" sz="2000" dirty="0"/>
              <a:t>Since there are 4 players in the game, 8 will be recruited to ensure that there’s a 2/3 majority; even if all players in the game collude, they’re outnumbered</a:t>
            </a:r>
          </a:p>
          <a:p>
            <a:pPr marL="1714500" lvl="3" indent="-342900">
              <a:spcAft>
                <a:spcPts val="1200"/>
              </a:spcAft>
              <a:buFontTx/>
              <a:buChar char="-"/>
            </a:pPr>
            <a:endParaRPr lang="en-US" sz="2000" dirty="0"/>
          </a:p>
          <a:p>
            <a:pPr marL="1257300" lvl="2" indent="-342900">
              <a:spcAft>
                <a:spcPts val="1200"/>
              </a:spcAft>
              <a:buFontTx/>
              <a:buChar char="-"/>
            </a:pPr>
            <a:r>
              <a:rPr lang="en-US" sz="2000" dirty="0"/>
              <a:t>(CLICK)  The service will request a trusted authority to serve as the validation arbiter in the form of a Blockchain Oracle.</a:t>
            </a:r>
          </a:p>
          <a:p>
            <a:pPr marL="1714500" lvl="3" indent="-342900">
              <a:spcAft>
                <a:spcPts val="1200"/>
              </a:spcAft>
              <a:buFontTx/>
              <a:buChar char="-"/>
            </a:pPr>
            <a:r>
              <a:rPr lang="en-US" sz="2000" dirty="0"/>
              <a:t>Typically, this will be the dedicated server for a game session, if one exists</a:t>
            </a:r>
          </a:p>
          <a:p>
            <a:pPr marL="1714500" lvl="3" indent="-342900">
              <a:spcAft>
                <a:spcPts val="1200"/>
              </a:spcAft>
              <a:buFontTx/>
              <a:buChar char="-"/>
            </a:pPr>
            <a:r>
              <a:rPr lang="en-US" sz="2000" dirty="0"/>
              <a:t>If not, it could take the form of another game service or other server.  It needs to be fully trusted to act faithfully, it should not be under player control</a:t>
            </a:r>
          </a:p>
          <a:p>
            <a:pPr marL="1714500" lvl="3" indent="-342900">
              <a:spcAft>
                <a:spcPts val="1200"/>
              </a:spcAft>
              <a:buFontTx/>
              <a:buChar char="-"/>
            </a:pPr>
            <a:endParaRPr lang="en-US" sz="2000" dirty="0"/>
          </a:p>
          <a:p>
            <a:pPr marL="1257300" lvl="2" indent="-342900">
              <a:spcAft>
                <a:spcPts val="1200"/>
              </a:spcAft>
              <a:buFontTx/>
              <a:buChar char="-"/>
            </a:pPr>
            <a:r>
              <a:rPr lang="en-US" sz="2000" dirty="0"/>
              <a:t>(CLICK)  The game begins and observations are sent to the blockchain as transactions</a:t>
            </a:r>
          </a:p>
          <a:p>
            <a:pPr marL="1257300" lvl="2" indent="-342900">
              <a:spcAft>
                <a:spcPts val="1200"/>
              </a:spcAft>
              <a:buFontTx/>
              <a:buChar char="-"/>
            </a:pPr>
            <a:endParaRPr lang="en-US" sz="2000" dirty="0"/>
          </a:p>
          <a:p>
            <a:pPr marL="1714500" lvl="3" indent="-342900">
              <a:spcAft>
                <a:spcPts val="1200"/>
              </a:spcAft>
              <a:buFontTx/>
              <a:buChar char="-"/>
            </a:pPr>
            <a:r>
              <a:rPr lang="en-US" sz="2000" dirty="0"/>
              <a:t>Transactions get packaged as blocks, but we’ll ignore that in the name of simplicity</a:t>
            </a:r>
          </a:p>
          <a:p>
            <a:pPr marL="1714500" lvl="3" indent="-342900">
              <a:spcAft>
                <a:spcPts val="1200"/>
              </a:spcAft>
              <a:buFontTx/>
              <a:buChar char="-"/>
            </a:pPr>
            <a:endParaRPr lang="en-US" sz="2000" dirty="0"/>
          </a:p>
          <a:p>
            <a:pPr marL="1714500" lvl="3" indent="-342900">
              <a:spcAft>
                <a:spcPts val="1200"/>
              </a:spcAft>
              <a:buFontTx/>
              <a:buChar char="-"/>
            </a:pPr>
            <a:r>
              <a:rPr lang="en-US" sz="2000" dirty="0"/>
              <a:t>Blocks and transactions are validated as possible, either during game play or after</a:t>
            </a:r>
          </a:p>
          <a:p>
            <a:pPr marL="1714500" lvl="3" indent="-342900">
              <a:spcAft>
                <a:spcPts val="1200"/>
              </a:spcAft>
              <a:buFontTx/>
              <a:buChar char="-"/>
            </a:pPr>
            <a:endParaRPr lang="en-US" sz="2000" dirty="0"/>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If a validator sees something suspicious, it sends a transaction that flags the game for later review.  This transaction is double-checked by the Oracle.  If the Oracle agrees, the transaction cannot be rejected.</a:t>
            </a:r>
          </a:p>
          <a:p>
            <a:pPr marL="1714500" lvl="3" indent="-342900">
              <a:spcAft>
                <a:spcPts val="1200"/>
              </a:spcAft>
              <a:buFontTx/>
              <a:buChar char="-"/>
            </a:pPr>
            <a:endParaRPr lang="en-US" sz="2000" dirty="0"/>
          </a:p>
          <a:p>
            <a:pPr marL="1257300" lvl="2" indent="-342900">
              <a:spcAft>
                <a:spcPts val="1200"/>
              </a:spcAft>
              <a:buFontTx/>
              <a:buChar char="-"/>
            </a:pPr>
            <a:r>
              <a:rPr lang="en-US" sz="2000" dirty="0"/>
              <a:t>(WAIT)</a:t>
            </a:r>
          </a:p>
          <a:p>
            <a:pPr marL="1714500" lvl="3" indent="-342900">
              <a:spcAft>
                <a:spcPts val="1200"/>
              </a:spcAft>
              <a:buFontTx/>
              <a:buChar char="-"/>
            </a:pPr>
            <a:endParaRPr lang="en-US" sz="2000" dirty="0"/>
          </a:p>
          <a:p>
            <a:pPr marL="1257300" lvl="2" indent="-342900">
              <a:spcAft>
                <a:spcPts val="1200"/>
              </a:spcAft>
              <a:buFontTx/>
              <a:buChar char="-"/>
            </a:pPr>
            <a:r>
              <a:rPr lang="en-US" sz="2000" dirty="0"/>
              <a:t>Eventually the game will end</a:t>
            </a:r>
          </a:p>
          <a:p>
            <a:pPr marL="1257300" lvl="2" indent="-342900">
              <a:spcAft>
                <a:spcPts val="1200"/>
              </a:spcAft>
              <a:buFontTx/>
              <a:buChar char="-"/>
            </a:pPr>
            <a:endParaRPr lang="en-US" sz="2000" dirty="0"/>
          </a:p>
          <a:p>
            <a:pPr marL="1257300" marR="0" lvl="2" indent="-342900" algn="l" defTabSz="914400" rtl="0" eaLnBrk="1" fontAlgn="auto" latinLnBrk="0" hangingPunct="1">
              <a:lnSpc>
                <a:spcPct val="100000"/>
              </a:lnSpc>
              <a:spcBef>
                <a:spcPts val="0"/>
              </a:spcBef>
              <a:spcAft>
                <a:spcPts val="1200"/>
              </a:spcAft>
              <a:buClrTx/>
              <a:buSzTx/>
              <a:buFontTx/>
              <a:buChar char="-"/>
              <a:tabLst/>
              <a:defRPr/>
            </a:pPr>
            <a:r>
              <a:rPr lang="en-US" sz="2000" dirty="0"/>
              <a:t>(CLICK)  Each validator that wishes to receive credit for reviewing the game session sends a transaction that attests to the validation.</a:t>
            </a:r>
          </a:p>
          <a:p>
            <a:pPr marL="1257300" lvl="2" indent="-342900">
              <a:spcAft>
                <a:spcPts val="1200"/>
              </a:spcAft>
              <a:buFontTx/>
              <a:buChar char="-"/>
            </a:pPr>
            <a:endParaRPr lang="en-US" sz="2000" dirty="0"/>
          </a:p>
          <a:p>
            <a:pPr marL="1257300" lvl="2" indent="-342900">
              <a:spcAft>
                <a:spcPts val="1200"/>
              </a:spcAft>
              <a:buFontTx/>
              <a:buChar char="-"/>
            </a:pPr>
            <a:r>
              <a:rPr lang="en-US" sz="2000" dirty="0"/>
              <a:t>(CLICK)  The Oracle has been tracking any red flags raised and communicates those and the attestations back to the game services.</a:t>
            </a:r>
          </a:p>
          <a:p>
            <a:pPr marL="1714500" lvl="3" indent="-342900">
              <a:spcAft>
                <a:spcPts val="1200"/>
              </a:spcAft>
              <a:buFontTx/>
              <a:buChar char="-"/>
            </a:pPr>
            <a:r>
              <a:rPr lang="en-US" sz="2000" dirty="0"/>
              <a:t>At this point, the Oracle’s lifecycle is complete as far as cheat detection is concerned.  It may be deallocated, reassigned, or whatever other action is needed.</a:t>
            </a:r>
          </a:p>
          <a:p>
            <a:pPr marL="1257300" lvl="2" indent="-342900">
              <a:spcAft>
                <a:spcPts val="1200"/>
              </a:spcAft>
              <a:buFontTx/>
              <a:buChar char="-"/>
            </a:pPr>
            <a:endParaRPr lang="en-US" sz="2000" dirty="0"/>
          </a:p>
          <a:p>
            <a:pPr marL="1257300" marR="0" lvl="2" indent="-342900" algn="l" defTabSz="914400" rtl="0" eaLnBrk="1" fontAlgn="auto" latinLnBrk="0" hangingPunct="1">
              <a:lnSpc>
                <a:spcPct val="100000"/>
              </a:lnSpc>
              <a:spcBef>
                <a:spcPts val="0"/>
              </a:spcBef>
              <a:spcAft>
                <a:spcPts val="1200"/>
              </a:spcAft>
              <a:buClrTx/>
              <a:buSzTx/>
              <a:buFontTx/>
              <a:buChar char="-"/>
              <a:tabLst/>
              <a:defRPr/>
            </a:pPr>
            <a:r>
              <a:rPr lang="en-US" sz="2000" dirty="0"/>
              <a:t>(CLICK)  The game services then tear down the Blockchain instance.  </a:t>
            </a:r>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Remember, telemetry was also sent via the normal pipeline to be used for other areas; so there’s no need to preserve the transactions</a:t>
            </a:r>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You could use these instead of telemetry, but you may end up bifurcating your pipeline in some scenarios that we’ll talk </a:t>
            </a:r>
          </a:p>
          <a:p>
            <a:pPr lvl="1">
              <a:spcAft>
                <a:spcPts val="1200"/>
              </a:spcAft>
            </a:pPr>
            <a:endParaRPr lang="en-US" sz="2000" dirty="0"/>
          </a:p>
          <a:p>
            <a:pPr lvl="1">
              <a:spcAft>
                <a:spcPts val="1200"/>
              </a:spcAft>
            </a:pPr>
            <a:r>
              <a:rPr lang="en-US" sz="2000" dirty="0"/>
              <a:t>The game session is now complete.  </a:t>
            </a:r>
          </a:p>
          <a:p>
            <a:pPr marL="1257300" lvl="2" indent="-342900">
              <a:spcAft>
                <a:spcPts val="1200"/>
              </a:spcAft>
              <a:buFont typeface="Arial" panose="020B0604020202020204" pitchFamily="34" charset="0"/>
              <a:buChar char="•"/>
            </a:pPr>
            <a:r>
              <a:rPr lang="en-US" sz="2000" dirty="0"/>
              <a:t>Any suspicion of cheating was captured by the game services</a:t>
            </a:r>
          </a:p>
          <a:p>
            <a:pPr marL="1257300" lvl="2" indent="-342900">
              <a:spcAft>
                <a:spcPts val="1200"/>
              </a:spcAft>
              <a:buFont typeface="Arial" panose="020B0604020202020204" pitchFamily="34" charset="0"/>
              <a:buChar char="•"/>
            </a:pPr>
            <a:r>
              <a:rPr lang="en-US" sz="2000" dirty="0"/>
              <a:t>Attestations for cheat review were captured by the game services</a:t>
            </a:r>
          </a:p>
          <a:p>
            <a:pPr lvl="1">
              <a:spcAft>
                <a:spcPts val="1200"/>
              </a:spcAft>
            </a:pPr>
            <a:endParaRPr lang="en-US" sz="2000" dirty="0"/>
          </a:p>
          <a:p>
            <a:pPr marL="628650" lvl="1" indent="-171450">
              <a:buFontTx/>
              <a:buChar char="-"/>
            </a:pPr>
            <a:endParaRPr lang="en-US" dirty="0"/>
          </a:p>
          <a:p>
            <a:pPr marL="628650" lvl="1" indent="-171450">
              <a:buFontTx/>
              <a:buChar char="-"/>
            </a:pPr>
            <a:r>
              <a:rPr lang="en-US" dirty="0"/>
              <a:t>Next, lets talk about some possible twists…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15</a:t>
            </a:fld>
            <a:endParaRPr lang="en-US"/>
          </a:p>
        </p:txBody>
      </p:sp>
    </p:spTree>
    <p:extLst>
      <p:ext uri="{BB962C8B-B14F-4D97-AF65-F5344CB8AC3E}">
        <p14:creationId xmlns:p14="http://schemas.microsoft.com/office/powerpoint/2010/main" val="282749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One thing to be aware of when dealing with most Blockchains is that every member of the chain can see every transaction.</a:t>
            </a:r>
          </a:p>
          <a:p>
            <a:pPr marL="628650" lvl="1" indent="-171450">
              <a:buFontTx/>
              <a:buChar char="-"/>
            </a:pPr>
            <a:endParaRPr lang="en-US" dirty="0"/>
          </a:p>
          <a:p>
            <a:pPr marL="628650" lvl="1" indent="-171450">
              <a:buFontTx/>
              <a:buChar char="-"/>
            </a:pPr>
            <a:r>
              <a:rPr lang="en-US" dirty="0"/>
              <a:t>How do we deal with sending observations when they contain information that may compromise game integrity of players can see the information from other players?</a:t>
            </a:r>
          </a:p>
          <a:p>
            <a:pPr marL="1085850" lvl="2" indent="-171450">
              <a:buFontTx/>
              <a:buChar char="-"/>
            </a:pPr>
            <a:r>
              <a:rPr lang="en-US" dirty="0"/>
              <a:t>For example, if we’re playing a game of Texas Hold ‘</a:t>
            </a:r>
            <a:r>
              <a:rPr lang="en-US" dirty="0" err="1"/>
              <a:t>Em</a:t>
            </a:r>
            <a:r>
              <a:rPr lang="en-US" dirty="0"/>
              <a:t> Poker</a:t>
            </a:r>
          </a:p>
          <a:p>
            <a:pPr marL="1085850" lvl="2" indent="-171450">
              <a:buFontTx/>
              <a:buChar char="-"/>
            </a:pPr>
            <a:r>
              <a:rPr lang="en-US" dirty="0"/>
              <a:t>(CLICK)</a:t>
            </a:r>
          </a:p>
          <a:p>
            <a:pPr marL="1085850" lvl="2" indent="-171450">
              <a:buFontTx/>
              <a:buChar char="-"/>
            </a:pPr>
            <a:endParaRPr lang="en-US" dirty="0"/>
          </a:p>
          <a:p>
            <a:pPr marL="628650" lvl="1" indent="-171450">
              <a:buFontTx/>
              <a:buChar char="-"/>
            </a:pPr>
            <a:r>
              <a:rPr lang="en-US" dirty="0"/>
              <a:t>In this case, we’ll assume that we have a dedicated server acting as the dealer and validation arbiter.</a:t>
            </a:r>
          </a:p>
          <a:p>
            <a:pPr marL="1085850" lvl="2" indent="-171450">
              <a:buFontTx/>
              <a:buChar char="-"/>
            </a:pPr>
            <a:r>
              <a:rPr lang="en-US" dirty="0"/>
              <a:t>(CLICK)</a:t>
            </a:r>
          </a:p>
          <a:p>
            <a:pPr marL="628650" lvl="1" indent="-171450">
              <a:buFontTx/>
              <a:buChar char="-"/>
            </a:pPr>
            <a:endParaRPr lang="en-US" dirty="0"/>
          </a:p>
          <a:p>
            <a:pPr marL="628650" lvl="1" indent="-171450">
              <a:buFontTx/>
              <a:buChar char="-"/>
            </a:pPr>
            <a:r>
              <a:rPr lang="en-US" dirty="0"/>
              <a:t>Since we’ve already talked about the general flow, we’ll skip over some details; initialization is the same.</a:t>
            </a:r>
          </a:p>
          <a:p>
            <a:pPr marL="1085850" lvl="2" indent="-171450">
              <a:buFontTx/>
              <a:buChar char="-"/>
            </a:pPr>
            <a:r>
              <a:rPr lang="en-US" dirty="0"/>
              <a:t>(CLICK)</a:t>
            </a:r>
          </a:p>
          <a:p>
            <a:pPr marL="628650" lvl="1" indent="-171450">
              <a:buFontTx/>
              <a:buChar char="-"/>
            </a:pPr>
            <a:endParaRPr lang="en-US" dirty="0"/>
          </a:p>
          <a:p>
            <a:pPr marL="628650" lvl="1" indent="-171450">
              <a:buFontTx/>
              <a:buChar char="-"/>
            </a:pPr>
            <a:r>
              <a:rPr lang="en-US" dirty="0"/>
              <a:t>Because the cards for each player shouldn’t be visible to other players, we need a way to hide them while still allowing the observations to be captured for later validation.</a:t>
            </a:r>
          </a:p>
          <a:p>
            <a:pPr marL="1085850" lvl="2" indent="-171450">
              <a:buFontTx/>
              <a:buChar char="-"/>
            </a:pPr>
            <a:r>
              <a:rPr lang="en-US" dirty="0"/>
              <a:t>Also remember that the server should be able to see the cards,  and that there are public cards, as the flop, river, and turn are revealed.</a:t>
            </a:r>
          </a:p>
          <a:p>
            <a:pPr marL="1085850" lvl="2" indent="-171450">
              <a:buFontTx/>
              <a:buChar char="-"/>
            </a:pPr>
            <a:endParaRPr lang="en-US" dirty="0"/>
          </a:p>
          <a:p>
            <a:pPr marL="628650" lvl="1" indent="-171450">
              <a:buFontTx/>
              <a:buChar char="-"/>
            </a:pPr>
            <a:r>
              <a:rPr lang="en-US" dirty="0"/>
              <a:t>One common way to do this is to have the server or a game service issue a unique encryption key to each player.   </a:t>
            </a:r>
          </a:p>
          <a:p>
            <a:pPr marL="1085850" lvl="2" indent="-171450">
              <a:buFontTx/>
              <a:buChar char="-"/>
            </a:pPr>
            <a:r>
              <a:rPr lang="en-US" dirty="0"/>
              <a:t>(CLICK) </a:t>
            </a:r>
          </a:p>
          <a:p>
            <a:pPr marL="1085850" lvl="2" indent="-171450">
              <a:buFontTx/>
              <a:buChar char="-"/>
            </a:pPr>
            <a:r>
              <a:rPr lang="en-US" dirty="0"/>
              <a:t>This is a symmetric encryption key, allowing the data to be decrypted by authorized parties.</a:t>
            </a:r>
          </a:p>
          <a:p>
            <a:pPr marL="1085850" lvl="2" indent="-171450">
              <a:buFontTx/>
              <a:buChar char="-"/>
            </a:pPr>
            <a:r>
              <a:rPr lang="en-US" dirty="0"/>
              <a:t>Depending on your client/server architecture, you could also have the server responsible for emitting all observations, but we’ll stay decentralized for illustration.</a:t>
            </a:r>
          </a:p>
          <a:p>
            <a:pPr marL="1085850" lvl="2" indent="-171450">
              <a:buFontTx/>
              <a:buChar char="-"/>
            </a:pPr>
            <a:endParaRPr lang="en-US" dirty="0"/>
          </a:p>
          <a:p>
            <a:pPr marL="628650" lvl="1" indent="-171450">
              <a:buFontTx/>
              <a:buChar char="-"/>
            </a:pPr>
            <a:r>
              <a:rPr lang="en-US" dirty="0"/>
              <a:t>(CLICK)  As each observation with sensitive information is emitted, it is done with encrypted data to avoid other players and the validators from potentially cheating.</a:t>
            </a:r>
          </a:p>
          <a:p>
            <a:pPr marL="1085850" lvl="2" indent="-171450">
              <a:buFontTx/>
              <a:buChar char="-"/>
            </a:pPr>
            <a:r>
              <a:rPr lang="en-US" dirty="0"/>
              <a:t>You could, if you wanted, allow the validators access to the encryption keys at the beginning of the game.  </a:t>
            </a:r>
          </a:p>
          <a:p>
            <a:pPr marL="1085850" lvl="2" indent="-171450">
              <a:buFontTx/>
              <a:buChar char="-"/>
            </a:pPr>
            <a:r>
              <a:rPr lang="en-US" dirty="0"/>
              <a:t>In theory, there should be enough randomization in selecting them that a player shouldn’t be able to collude with one… but I prefer not to trust that.</a:t>
            </a:r>
          </a:p>
          <a:p>
            <a:pPr marL="628650" lvl="1" indent="-171450">
              <a:buFontTx/>
              <a:buChar char="-"/>
            </a:pPr>
            <a:endParaRPr lang="en-US" dirty="0"/>
          </a:p>
          <a:p>
            <a:pPr marL="628650" lvl="1" indent="-171450">
              <a:buFontTx/>
              <a:buChar char="-"/>
            </a:pPr>
            <a:r>
              <a:rPr lang="en-US" dirty="0"/>
              <a:t>(CLICK)  When the dedicated server marks the game as ended, it includes the encryption keys in the payload.</a:t>
            </a:r>
          </a:p>
          <a:p>
            <a:pPr marL="628650" lvl="1" indent="-171450">
              <a:buFontTx/>
              <a:buChar char="-"/>
            </a:pPr>
            <a:endParaRPr lang="en-US" dirty="0"/>
          </a:p>
          <a:p>
            <a:pPr marL="628650" lvl="1" indent="-171450">
              <a:buFontTx/>
              <a:buChar char="-"/>
            </a:pPr>
            <a:r>
              <a:rPr lang="en-US" dirty="0"/>
              <a:t>(CLICK)  The validators can now read through and validate the transactions that were previously recorded.</a:t>
            </a:r>
          </a:p>
          <a:p>
            <a:pPr marL="1085850" lvl="2" indent="-171450">
              <a:buFontTx/>
              <a:buChar char="-"/>
            </a:pPr>
            <a:r>
              <a:rPr lang="en-US" dirty="0"/>
              <a:t>As they did previously, the validators will flag any suspicious transactions, which the Oracle will report to the game services</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Once again, the Oracle reports the results to the game services, which tear down the ephemeral Blockchain and clean 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Of course, this is only one potential flow.   There are multiple options, including:</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Making the dedicated server responsible for emitting all events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Sharing encryption keys with validators at the start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Using Smart Contracts to communicate private data with the dedicated server responsible for sending an unlock at the end of the game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Some Blockchain instances even offer targeted Access Control Lists so that you could authorize the validators to see sensitive data while restricting other players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Since we started with Halo to frame the problem, it seems only fitting that we end back there.</a:t>
            </a:r>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1074847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Halo is a great example of a complex scenario for cheat detection.</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(CLICK)  Halo is built heavily around telemetry</a:t>
            </a:r>
          </a:p>
          <a:p>
            <a:pPr marL="1085850" lvl="2" indent="-171450">
              <a:buFontTx/>
              <a:buChar char="-"/>
            </a:pPr>
            <a:r>
              <a:rPr lang="en-US" dirty="0"/>
              <a:t>It makes a ton of observations during a game</a:t>
            </a:r>
          </a:p>
          <a:p>
            <a:pPr marL="1085850" lvl="2" indent="-171450">
              <a:buFontTx/>
              <a:buChar char="-"/>
            </a:pPr>
            <a:r>
              <a:rPr lang="en-US" dirty="0"/>
              <a:t>Identifying which are important for cheat detection can be tricky</a:t>
            </a:r>
          </a:p>
          <a:p>
            <a:pPr marL="1085850" lvl="2" indent="-171450">
              <a:buFontTx/>
              <a:buChar char="-"/>
            </a:pPr>
            <a:endParaRPr lang="en-US" dirty="0"/>
          </a:p>
          <a:p>
            <a:pPr marL="628650" lvl="1" indent="-171450">
              <a:buFontTx/>
              <a:buChar char="-"/>
            </a:pPr>
            <a:r>
              <a:rPr lang="en-US" dirty="0"/>
              <a:t>(CLICK)  Observations are often duplicated from different player perspectives</a:t>
            </a:r>
          </a:p>
          <a:p>
            <a:pPr marL="1085850" lvl="2" indent="-171450">
              <a:buFontTx/>
              <a:buChar char="-"/>
            </a:pPr>
            <a:r>
              <a:rPr lang="en-US" dirty="0"/>
              <a:t>Shared game world, players see and capture the same thing</a:t>
            </a:r>
          </a:p>
          <a:p>
            <a:pPr marL="1085850" lvl="2" indent="-171450">
              <a:buFontTx/>
              <a:buChar char="-"/>
            </a:pPr>
            <a:r>
              <a:rPr lang="en-US" dirty="0"/>
              <a:t>Time sequencing may be different and is unreliable</a:t>
            </a:r>
          </a:p>
          <a:p>
            <a:pPr marL="1085850" lvl="2" indent="-171450">
              <a:buFontTx/>
              <a:buChar char="-"/>
            </a:pPr>
            <a:endParaRPr lang="en-US" dirty="0"/>
          </a:p>
          <a:p>
            <a:pPr marL="628650" lvl="1" indent="-171450">
              <a:buFontTx/>
              <a:buChar char="-"/>
            </a:pPr>
            <a:r>
              <a:rPr lang="en-US" dirty="0"/>
              <a:t>(CLICK)  There isn’t always a clean line between public data and sensitive data</a:t>
            </a:r>
          </a:p>
          <a:p>
            <a:pPr marL="1085850" lvl="2" indent="-171450">
              <a:buFontTx/>
              <a:buChar char="-"/>
            </a:pPr>
            <a:r>
              <a:rPr lang="en-US" dirty="0"/>
              <a:t>For example, Player A may observe Player B in their line of sight</a:t>
            </a:r>
          </a:p>
          <a:p>
            <a:pPr marL="1543050" lvl="3" indent="-171450">
              <a:buFontTx/>
              <a:buChar char="-"/>
            </a:pPr>
            <a:r>
              <a:rPr lang="en-US" dirty="0"/>
              <a:t>That data shouldn’t be shared with Player C across the map, as they shouldn’t know where Player B is</a:t>
            </a:r>
          </a:p>
          <a:p>
            <a:pPr marL="1085850" lvl="2" indent="-171450">
              <a:buFontTx/>
              <a:buChar char="-"/>
            </a:pPr>
            <a:endParaRPr lang="en-US" dirty="0"/>
          </a:p>
          <a:p>
            <a:pPr marL="1085850" lvl="2" indent="-171450">
              <a:buFontTx/>
              <a:buChar char="-"/>
            </a:pPr>
            <a:r>
              <a:rPr lang="en-US" dirty="0"/>
              <a:t>Similar scenario with events like picking up weapon</a:t>
            </a:r>
          </a:p>
          <a:p>
            <a:pPr marL="1085850" lvl="2" indent="-171450">
              <a:buFontTx/>
              <a:buChar char="-"/>
            </a:pPr>
            <a:endParaRPr lang="en-US" dirty="0"/>
          </a:p>
          <a:p>
            <a:pPr marL="628650" lvl="1" indent="-171450">
              <a:buFontTx/>
              <a:buChar char="-"/>
            </a:pPr>
            <a:r>
              <a:rPr lang="en-US" dirty="0"/>
              <a:t>(CLICK)  Halo was designed to be a competitive game, with eSports firmly in mind.</a:t>
            </a:r>
          </a:p>
          <a:p>
            <a:pPr marL="1085850" lvl="2" indent="-171450">
              <a:buFontTx/>
              <a:buChar char="-"/>
            </a:pPr>
            <a:r>
              <a:rPr lang="en-US" dirty="0"/>
              <a:t>Because of the potential rewards and high stakes, players are aggressive in looking for advantages</a:t>
            </a:r>
          </a:p>
          <a:p>
            <a:pPr marL="1085850" lvl="2" indent="-171450">
              <a:buFontTx/>
              <a:buChar char="-"/>
            </a:pPr>
            <a:r>
              <a:rPr lang="en-US" dirty="0"/>
              <a:t>We’ve seen a lot of collusion around ranking and similar.</a:t>
            </a:r>
          </a:p>
          <a:p>
            <a:pPr marL="1085850" lvl="2" indent="-171450">
              <a:buFontTx/>
              <a:buChar char="-"/>
            </a:pPr>
            <a:endParaRPr lang="en-US" dirty="0"/>
          </a:p>
          <a:p>
            <a:pPr marL="1085850" lvl="2" indent="-171450">
              <a:buFontTx/>
              <a:buChar char="-"/>
            </a:pPr>
            <a:r>
              <a:rPr lang="en-US" dirty="0"/>
              <a:t>Generally speaking, its better to obscure anything that may potentially give players an unfair advantage</a:t>
            </a:r>
          </a:p>
          <a:p>
            <a:pPr marL="1085850" lvl="2" indent="-171450">
              <a:buFontTx/>
              <a:buChar char="-"/>
            </a:pPr>
            <a:r>
              <a:rPr lang="en-US" dirty="0"/>
              <a:t>Any exploits can weaken trust in the game and cost a non-trivial amount in professional tournaments and similar</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While I believe that with careful design, Blockchain could be used for validation of Halo, I see it taking a longer time with more pre-processing and additional complexity.</a:t>
            </a:r>
          </a:p>
          <a:p>
            <a:pPr marL="628650" lvl="1" indent="-171450">
              <a:buFontTx/>
              <a:buChar char="-"/>
            </a:pPr>
            <a:endParaRPr lang="en-US" dirty="0"/>
          </a:p>
          <a:p>
            <a:pPr marL="628650" lvl="1" indent="-171450">
              <a:buFontTx/>
              <a:buChar char="-"/>
            </a:pPr>
            <a:r>
              <a:rPr lang="en-US" dirty="0"/>
              <a:t>It would be a fun challenge to think it all the way through and come up with a design.   </a:t>
            </a:r>
          </a:p>
          <a:p>
            <a:pPr marL="1085850" lvl="2" indent="-171450">
              <a:buFontTx/>
              <a:buChar char="-"/>
            </a:pPr>
            <a:r>
              <a:rPr lang="en-US" dirty="0"/>
              <a:t>If done correctly, it could potentially add value to spectating and broadcasting games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107869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We covered a lot, and it’s been a bunch of me talking.   </a:t>
            </a:r>
          </a:p>
          <a:p>
            <a:pPr marL="1085850" lvl="2" indent="-171450">
              <a:buFontTx/>
              <a:buChar char="-"/>
            </a:pPr>
            <a:r>
              <a:rPr lang="en-US" dirty="0"/>
              <a:t>Thanks for sticking with me.</a:t>
            </a:r>
          </a:p>
          <a:p>
            <a:pPr marL="1085850" lvl="2" indent="-171450">
              <a:buFontTx/>
              <a:buChar char="-"/>
            </a:pPr>
            <a:endParaRPr lang="en-US" dirty="0"/>
          </a:p>
          <a:p>
            <a:pPr marL="628650" lvl="1" indent="-171450">
              <a:buFontTx/>
              <a:buChar char="-"/>
            </a:pPr>
            <a:r>
              <a:rPr lang="en-US" dirty="0"/>
              <a:t>To summarize:</a:t>
            </a:r>
          </a:p>
          <a:p>
            <a:pPr marL="1085850" lvl="2" indent="-171450">
              <a:buFontTx/>
              <a:buChar char="-"/>
            </a:pPr>
            <a:r>
              <a:rPr lang="en-US" dirty="0"/>
              <a:t>(CLICK)  Cheat detection is a great addition to layered security and validation.</a:t>
            </a:r>
          </a:p>
          <a:p>
            <a:pPr marL="1543050" lvl="3" indent="-171450">
              <a:buFontTx/>
              <a:buChar char="-"/>
            </a:pPr>
            <a:r>
              <a:rPr lang="en-US" dirty="0"/>
              <a:t>It should be used as part of a layered strategy, not the only option</a:t>
            </a:r>
          </a:p>
          <a:p>
            <a:pPr marL="1543050" lvl="3" indent="-171450">
              <a:buFontTx/>
              <a:buChar char="-"/>
            </a:pPr>
            <a:endParaRPr lang="en-US" dirty="0"/>
          </a:p>
          <a:p>
            <a:pPr marL="1085850" lvl="2" indent="-171450">
              <a:buFontTx/>
              <a:buChar char="-"/>
            </a:pPr>
            <a:r>
              <a:rPr lang="en-US" dirty="0"/>
              <a:t>(CLICK)  Distributing cheat detection to player volunteers can potentially help keep costs down when compared to centralized analysis.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We can potentially filter a large percentage of game sessions from the need to review within the game services ecosystem and instead concentrate on a much smaller number where our volunteers believe there was something suspicious.</a:t>
            </a:r>
          </a:p>
          <a:p>
            <a:pPr marL="1543050" lvl="3" indent="-171450">
              <a:buFontTx/>
              <a:buChar char="-"/>
            </a:pPr>
            <a:endParaRPr lang="en-US" dirty="0"/>
          </a:p>
          <a:p>
            <a:pPr marL="1543050" lvl="3" indent="-171450">
              <a:buFontTx/>
              <a:buChar char="-"/>
            </a:pPr>
            <a:r>
              <a:rPr lang="en-US" dirty="0"/>
              <a:t>Helpful to incentivize this will non-material rewards like reputation</a:t>
            </a:r>
          </a:p>
          <a:p>
            <a:pPr marL="1085850" lvl="2" indent="-171450">
              <a:buFontTx/>
              <a:buChar char="-"/>
            </a:pPr>
            <a:endParaRPr lang="en-US" dirty="0"/>
          </a:p>
          <a:p>
            <a:pPr marL="1085850" lvl="2" indent="-171450">
              <a:buFontTx/>
              <a:buChar char="-"/>
            </a:pPr>
            <a:r>
              <a:rPr lang="en-US" dirty="0"/>
              <a:t>(CLICK)   Psychology tells us that cheaters are very likely to keep cheating;  miss them the first time and you will probably still catch them</a:t>
            </a:r>
          </a:p>
          <a:p>
            <a:pPr marL="1543050" lvl="3" indent="-171450">
              <a:buFontTx/>
              <a:buChar char="-"/>
            </a:pPr>
            <a:r>
              <a:rPr lang="en-US" dirty="0"/>
              <a:t>You likely still want to audit some random games too, as another layer</a:t>
            </a:r>
          </a:p>
          <a:p>
            <a:pPr marL="1085850" lvl="2" indent="-171450">
              <a:buFontTx/>
              <a:buChar char="-"/>
            </a:pPr>
            <a:endParaRPr lang="en-US" dirty="0"/>
          </a:p>
          <a:p>
            <a:pPr marL="1085850" lvl="2" indent="-171450">
              <a:buFontTx/>
              <a:buChar char="-"/>
            </a:pPr>
            <a:endParaRPr lang="en-US" dirty="0"/>
          </a:p>
          <a:p>
            <a:pPr marL="1085850" lvl="2" indent="-171450">
              <a:buFontTx/>
              <a:buChar char="-"/>
            </a:pPr>
            <a:r>
              <a:rPr lang="en-US" dirty="0"/>
              <a:t>(CLICK)  Blockchain provides an interesting platform for distributing these duties, since it was made to handle collecting, collating, and validating transactions in a peer-to-peer manner.</a:t>
            </a:r>
          </a:p>
          <a:p>
            <a:pPr marL="1543050" lvl="3" indent="-171450">
              <a:buFontTx/>
              <a:buChar char="-"/>
            </a:pPr>
            <a:r>
              <a:rPr lang="en-US" dirty="0"/>
              <a:t>Out of the box, it provides P2P communication, validation, and a means for achieving consensus on “what happened” without the need to write it ourselves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There are many different Blockchain implementations, with characteristics that vary wildly.</a:t>
            </a:r>
          </a:p>
          <a:p>
            <a:pPr marL="1543050" lvl="3" indent="-171450">
              <a:buFontTx/>
              <a:buChar char="-"/>
            </a:pPr>
            <a:endParaRPr lang="en-US" dirty="0"/>
          </a:p>
          <a:p>
            <a:pPr marL="1085850" lvl="2" indent="-171450">
              <a:buFontTx/>
              <a:buChar char="-"/>
            </a:pPr>
            <a:r>
              <a:rPr lang="en-US" dirty="0"/>
              <a:t>(CLICK)  Blockchain does not necessarily mean:</a:t>
            </a:r>
          </a:p>
          <a:p>
            <a:pPr marL="1543050" lvl="3" indent="-171450">
              <a:buFontTx/>
              <a:buChar char="-"/>
            </a:pPr>
            <a:r>
              <a:rPr lang="en-US" dirty="0"/>
              <a:t>Cryptocurrency</a:t>
            </a:r>
          </a:p>
          <a:p>
            <a:pPr marL="1543050" lvl="3" indent="-171450">
              <a:buFontTx/>
              <a:buChar char="-"/>
            </a:pPr>
            <a:r>
              <a:rPr lang="en-US" dirty="0"/>
              <a:t>Massive hardware use</a:t>
            </a:r>
          </a:p>
          <a:p>
            <a:pPr marL="1543050" lvl="3" indent="-171450">
              <a:buFontTx/>
              <a:buChar char="-"/>
            </a:pPr>
            <a:r>
              <a:rPr lang="en-US" dirty="0"/>
              <a:t>Incredibly slow throughput</a:t>
            </a:r>
          </a:p>
          <a:p>
            <a:pPr marL="1543050" lvl="3" indent="-171450">
              <a:buFontTx/>
              <a:buChar char="-"/>
            </a:pPr>
            <a:endParaRPr lang="en-US" dirty="0"/>
          </a:p>
          <a:p>
            <a:pPr marL="1085850" lvl="2" indent="-171450">
              <a:buFontTx/>
              <a:buChar char="-"/>
            </a:pPr>
            <a:r>
              <a:rPr lang="en-US" dirty="0"/>
              <a:t>(CLICK)  Simple scenarios can be validated in near real-time</a:t>
            </a:r>
          </a:p>
          <a:p>
            <a:pPr marL="1543050" lvl="3" indent="-171450">
              <a:buFontTx/>
              <a:buChar char="-"/>
            </a:pPr>
            <a:r>
              <a:rPr lang="en-US" dirty="0"/>
              <a:t>The more complexity, the more likely it is that you’ll need to do more post-processing</a:t>
            </a:r>
          </a:p>
          <a:p>
            <a:pPr marL="1543050" lvl="3" indent="-171450">
              <a:buFontTx/>
              <a:buChar char="-"/>
            </a:pPr>
            <a:endParaRPr lang="en-US" dirty="0"/>
          </a:p>
          <a:p>
            <a:pPr marL="1543050" lvl="3" indent="-171450">
              <a:buFontTx/>
              <a:buChar char="-"/>
            </a:pPr>
            <a:endParaRPr lang="en-US" dirty="0"/>
          </a:p>
          <a:p>
            <a:pPr marL="628650" lvl="1" indent="-171450">
              <a:buFontTx/>
              <a:buChar char="-"/>
            </a:pPr>
            <a:r>
              <a:rPr lang="en-US" dirty="0"/>
              <a:t>I’ve included some references that may be helpful;  The deck is located in my “Presentations” repository in GitHub, for </a:t>
            </a:r>
            <a:r>
              <a:rPr lang="en-US"/>
              <a:t>those interested.</a:t>
            </a: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4182068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nSpc>
                <a:spcPct val="150000"/>
              </a:lnSpc>
              <a:spcAft>
                <a:spcPts val="600"/>
              </a:spcAft>
              <a:buFontTx/>
              <a:buChar char="-"/>
            </a:pPr>
            <a:r>
              <a:rPr lang="en-US" dirty="0"/>
              <a:t>Anyone want to capture any of this before we skip over? </a:t>
            </a:r>
          </a:p>
          <a:p>
            <a:pPr marL="628650" lvl="1" indent="-171450">
              <a:lnSpc>
                <a:spcPct val="150000"/>
              </a:lnSpc>
              <a:spcAft>
                <a:spcPts val="600"/>
              </a:spcAft>
              <a:buFontTx/>
              <a:buChar char="-"/>
            </a:pPr>
            <a:r>
              <a:rPr lang="en-US" dirty="0"/>
              <a:t>It’s more for use when reading the deck</a:t>
            </a:r>
          </a:p>
          <a:p>
            <a:pPr marL="628650" lvl="1" indent="-171450">
              <a:lnSpc>
                <a:spcPct val="150000"/>
              </a:lnSpc>
              <a:spcAft>
                <a:spcPts val="600"/>
              </a:spcAft>
              <a:buFontTx/>
              <a:buChar char="-"/>
            </a:pPr>
            <a:endParaRPr lang="en-US" dirty="0"/>
          </a:p>
          <a:p>
            <a:pPr marL="0" lvl="0" indent="0">
              <a:lnSpc>
                <a:spcPct val="150000"/>
              </a:lnSpc>
              <a:spcAft>
                <a:spcPts val="600"/>
              </a:spcAft>
              <a:buFontTx/>
              <a:buNone/>
            </a:pPr>
            <a:endParaRPr lang="en-US" dirty="0"/>
          </a:p>
          <a:p>
            <a:pPr marL="0" lvl="0" indent="0">
              <a:lnSpc>
                <a:spcPct val="150000"/>
              </a:lnSpc>
              <a:spcAft>
                <a:spcPts val="600"/>
              </a:spcAft>
              <a:buFontTx/>
              <a:buNone/>
            </a:pPr>
            <a:r>
              <a:rPr lang="en-US" dirty="0"/>
              <a:t>(CLICK FOR TRANSITION)</a:t>
            </a:r>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4023515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set some expectations</a:t>
            </a:r>
          </a:p>
          <a:p>
            <a:pPr marL="628650" lvl="1" indent="-171450">
              <a:lnSpc>
                <a:spcPct val="150000"/>
              </a:lnSpc>
              <a:spcAft>
                <a:spcPts val="600"/>
              </a:spcAft>
              <a:buFontTx/>
              <a:buChar char="-"/>
            </a:pPr>
            <a:r>
              <a:rPr lang="en-US" dirty="0"/>
              <a:t>(CLICK)  I’d like this talk to be more of a conversation and less of a lecture; feel free to ask questions and share comments along the way</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Though we’re talking Blockchain, we’re not discussing Bitcoin or other cryptocurrencies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We’re going to be sticking to the high-level architecture today, not drilling down into code-level specifics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This talk is meant to be an ideation for possible techniques and approach; it’s not a how-to guide for implementing</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I’m aiming to be Blockchain agnostic; I’m not here to pitch a specific Blockchain product or host.  I may mention something specific to illustrate from time-to-time.</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I’ll be using Halo as an example for this talk.  Because I’m lazy, assume “Halo 5” when I say “Halo” unless called out otherwise</a:t>
            </a:r>
          </a:p>
          <a:p>
            <a:pPr marL="628650" lvl="1" indent="-171450">
              <a:lnSpc>
                <a:spcPct val="150000"/>
              </a:lnSpc>
              <a:spcAft>
                <a:spcPts val="600"/>
              </a:spcAft>
              <a:buFontTx/>
              <a:buChar char="-"/>
            </a:pPr>
            <a:endParaRPr lang="en-US" dirty="0"/>
          </a:p>
          <a:p>
            <a:pPr marL="171450" indent="-171450">
              <a:buFontTx/>
              <a:buChar char="-"/>
            </a:pPr>
            <a:r>
              <a:rPr lang="en-US" dirty="0"/>
              <a:t>So, what’s this talk all about?   </a:t>
            </a:r>
          </a:p>
          <a:p>
            <a:pPr marL="628650" lvl="1" indent="-171450">
              <a:buFontTx/>
              <a:buChar char="-"/>
            </a:pPr>
            <a:r>
              <a:rPr lang="en-US" dirty="0"/>
              <a:t>My current role is helping customers explore technology for their business</a:t>
            </a:r>
          </a:p>
          <a:p>
            <a:pPr marL="628650" lvl="1" indent="-171450">
              <a:buFontTx/>
              <a:buChar char="-"/>
            </a:pPr>
            <a:r>
              <a:rPr lang="en-US" dirty="0"/>
              <a:t>In exploring Blockchain for a partner, I started to think on ways that it mapped to Halo</a:t>
            </a:r>
          </a:p>
          <a:p>
            <a:pPr marL="628650" lvl="1" indent="-171450">
              <a:buFontTx/>
              <a:buChar char="-"/>
            </a:pPr>
            <a:r>
              <a:rPr lang="en-US" dirty="0"/>
              <a:t>Let’s take a look at our problem space  </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4060286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you can find me.</a:t>
            </a:r>
          </a:p>
          <a:p>
            <a:endParaRPr lang="en-US" dirty="0"/>
          </a:p>
          <a:p>
            <a:endParaRPr lang="en-US" dirty="0"/>
          </a:p>
          <a:p>
            <a:r>
              <a:rPr lang="en-US" dirty="0"/>
              <a:t>Any questions or things that you’d like to discuss?</a:t>
            </a:r>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96612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any multiplayer game, the integrity of the game is important.   For players to be engaged, they need to trust in the fairness of the game.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takes on a greater emphasis as we embrace games-as-a-service and LiveOps, where the player engages with a wider ecosystem and often across game titles.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lvl="0" indent="-171450">
              <a:lnSpc>
                <a:spcPct val="150000"/>
              </a:lnSpc>
              <a:spcAft>
                <a:spcPts val="600"/>
              </a:spcAft>
              <a:buFontTx/>
              <a:buChar char="-"/>
            </a:pPr>
            <a:r>
              <a:rPr lang="en-US" dirty="0"/>
              <a:t>(CLICK)  The line between cheat detection and cheat prevention is mushy; what we’ll be looking at today is cheat detection.</a:t>
            </a:r>
          </a:p>
          <a:p>
            <a:pPr marL="628650" lvl="1" indent="-171450">
              <a:lnSpc>
                <a:spcPct val="150000"/>
              </a:lnSpc>
              <a:spcAft>
                <a:spcPts val="600"/>
              </a:spcAft>
              <a:buFontTx/>
              <a:buChar char="-"/>
            </a:pPr>
            <a:r>
              <a:rPr lang="en-US" dirty="0"/>
              <a:t>For our purposes, we’ll define cheat detection as understanding what happened during a match and discovering attempts, successful or not, at cheating.</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This isn’t to imply that real-time prevention is unimportant; like any security, cheating mechanisms are best applied in layers.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We’ll make the assumption that there are validations in place to prevent blatant and obvious cheating.</a:t>
            </a:r>
          </a:p>
          <a:p>
            <a:pPr marL="1085850" lvl="2" indent="-171450">
              <a:lnSpc>
                <a:spcPct val="150000"/>
              </a:lnSpc>
              <a:spcAft>
                <a:spcPts val="600"/>
              </a:spcAft>
              <a:buFontTx/>
              <a:buChar char="-"/>
            </a:pPr>
            <a:endParaRPr lang="en-US" dirty="0"/>
          </a:p>
          <a:p>
            <a:pPr marL="1085850" lvl="2" indent="-171450">
              <a:lnSpc>
                <a:spcPct val="150000"/>
              </a:lnSpc>
              <a:spcAft>
                <a:spcPts val="600"/>
              </a:spcAft>
              <a:buFontTx/>
              <a:buChar char="-"/>
            </a:pPr>
            <a:endParaRPr lang="en-US" dirty="0"/>
          </a:p>
          <a:p>
            <a:pPr marL="171450" lvl="0" indent="-171450">
              <a:lnSpc>
                <a:spcPct val="150000"/>
              </a:lnSpc>
              <a:spcAft>
                <a:spcPts val="600"/>
              </a:spcAft>
              <a:buFontTx/>
              <a:buChar char="-"/>
            </a:pPr>
            <a:r>
              <a:rPr lang="en-US" dirty="0"/>
              <a:t>(CLICK)  So, if that’s the case, what are the goals of cheat detection?</a:t>
            </a:r>
          </a:p>
          <a:p>
            <a:pPr marL="628650" lvl="1" indent="-171450">
              <a:lnSpc>
                <a:spcPct val="150000"/>
              </a:lnSpc>
              <a:spcAft>
                <a:spcPts val="600"/>
              </a:spcAft>
              <a:buFontTx/>
              <a:buChar char="-"/>
            </a:pPr>
            <a:r>
              <a:rPr lang="en-US" dirty="0"/>
              <a:t>(CLICK)  Players are apt to cheat, even when it doesn’t impact the game directly</a:t>
            </a:r>
          </a:p>
          <a:p>
            <a:pPr marL="1085850" lvl="2" indent="-171450">
              <a:lnSpc>
                <a:spcPct val="150000"/>
              </a:lnSpc>
              <a:spcAft>
                <a:spcPts val="600"/>
              </a:spcAft>
              <a:buFontTx/>
              <a:buChar char="-"/>
            </a:pPr>
            <a:r>
              <a:rPr lang="en-US" dirty="0"/>
              <a:t>Sometimes for Halo rankings example</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Players deserve the benefit of the doubt; they’re engaged with your product and potentially invested in it.  </a:t>
            </a:r>
          </a:p>
          <a:p>
            <a:pPr marL="1085850" lvl="2" indent="-171450">
              <a:lnSpc>
                <a:spcPct val="150000"/>
              </a:lnSpc>
              <a:spcAft>
                <a:spcPts val="600"/>
              </a:spcAft>
              <a:buFontTx/>
              <a:buChar char="-"/>
            </a:pPr>
            <a:r>
              <a:rPr lang="en-US" dirty="0"/>
              <a:t>Better to let the guilty get away with it than punish the innocent</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Prevention should be limited to only those obvious cases where the game is impacted for others</a:t>
            </a:r>
          </a:p>
          <a:p>
            <a:pPr marL="1085850" lvl="2" indent="-171450">
              <a:lnSpc>
                <a:spcPct val="150000"/>
              </a:lnSpc>
              <a:spcAft>
                <a:spcPts val="600"/>
              </a:spcAft>
              <a:buFontTx/>
              <a:buChar char="-"/>
            </a:pPr>
            <a:r>
              <a:rPr lang="en-US" dirty="0"/>
              <a:t>Psychology tells us that the more a cheater “gets away with it” the more likely they are to cheat again.</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Make sure that the punishment fits the crime</a:t>
            </a:r>
          </a:p>
          <a:p>
            <a:pPr marL="1085850" lvl="2" indent="-171450">
              <a:lnSpc>
                <a:spcPct val="150000"/>
              </a:lnSpc>
              <a:spcAft>
                <a:spcPts val="600"/>
              </a:spcAft>
              <a:buFontTx/>
              <a:buChar char="-"/>
            </a:pPr>
            <a:r>
              <a:rPr lang="en-US" dirty="0"/>
              <a:t>You want players to play</a:t>
            </a:r>
          </a:p>
          <a:p>
            <a:pPr marL="1085850" lvl="2" indent="-171450">
              <a:lnSpc>
                <a:spcPct val="150000"/>
              </a:lnSpc>
              <a:spcAft>
                <a:spcPts val="600"/>
              </a:spcAft>
              <a:buFontTx/>
              <a:buChar char="-"/>
            </a:pPr>
            <a:r>
              <a:rPr lang="en-US" dirty="0"/>
              <a:t>A gentle reminder can often discourage those who are just curious what they can get away with</a:t>
            </a:r>
          </a:p>
          <a:p>
            <a:pPr marL="1085850" lvl="2" indent="-171450">
              <a:lnSpc>
                <a:spcPct val="150000"/>
              </a:lnSpc>
              <a:spcAft>
                <a:spcPts val="600"/>
              </a:spcAft>
              <a:buFontTx/>
              <a:buChar char="-"/>
            </a:pPr>
            <a:r>
              <a:rPr lang="en-US" dirty="0"/>
              <a:t>Obviously, repeat offenders and more severe offences need harsher action</a:t>
            </a:r>
          </a:p>
          <a:p>
            <a:pPr marL="628650" lvl="1" indent="-171450">
              <a:buFontTx/>
              <a:buChar char="-"/>
            </a:pPr>
            <a:endParaRPr lang="en-US" dirty="0"/>
          </a:p>
          <a:p>
            <a:pPr marL="171450" lvl="0" indent="-171450">
              <a:buFontTx/>
              <a:buChar char="-"/>
            </a:pPr>
            <a:r>
              <a:rPr lang="en-US" dirty="0"/>
              <a:t>Let’s talk about some high level concepts of cheat detection…</a:t>
            </a:r>
          </a:p>
          <a:p>
            <a:pPr marL="171450" lvl="0"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300609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The first order of business for cheat detection is to build an understanding of what happened in a game.</a:t>
            </a:r>
          </a:p>
          <a:p>
            <a:pPr marL="1085850" lvl="2" indent="-171450">
              <a:buFontTx/>
              <a:buChar char="-"/>
            </a:pPr>
            <a:r>
              <a:rPr lang="en-US" dirty="0"/>
              <a:t>A common way that this is done is by having game clients and servers make observations of key events in the game as they happen</a:t>
            </a:r>
          </a:p>
          <a:p>
            <a:pPr marL="1085850" lvl="2" indent="-171450">
              <a:buFontTx/>
              <a:buChar char="-"/>
            </a:pPr>
            <a:r>
              <a:rPr lang="en-US" dirty="0"/>
              <a:t>Often, these are sent via telemetry and used for various purposes</a:t>
            </a:r>
          </a:p>
          <a:p>
            <a:pPr marL="628650" lvl="1" indent="-171450">
              <a:buFontTx/>
              <a:buChar char="-"/>
            </a:pPr>
            <a:endParaRPr lang="en-US" dirty="0"/>
          </a:p>
          <a:p>
            <a:pPr marL="628650" lvl="1" indent="-171450">
              <a:buFontTx/>
              <a:buChar char="-"/>
            </a:pPr>
            <a:r>
              <a:rPr lang="en-US" dirty="0"/>
              <a:t>(CLICK)  This sounds easier than it often is; a number of factors can make this a challenge.</a:t>
            </a:r>
          </a:p>
          <a:p>
            <a:pPr marL="628650" lvl="1" indent="-171450">
              <a:buFontTx/>
              <a:buChar char="-"/>
            </a:pPr>
            <a:endParaRPr lang="en-US" dirty="0"/>
          </a:p>
          <a:p>
            <a:pPr marL="628650" lvl="1" indent="-171450">
              <a:buFontTx/>
              <a:buChar char="-"/>
            </a:pPr>
            <a:r>
              <a:rPr lang="en-US" dirty="0"/>
              <a:t>(CLICK)  The recording of observations is typically considered a best effort operation</a:t>
            </a:r>
          </a:p>
          <a:p>
            <a:pPr marL="1085850" lvl="2" indent="-171450">
              <a:buFontTx/>
              <a:buChar char="-"/>
            </a:pPr>
            <a:r>
              <a:rPr lang="en-US" dirty="0"/>
              <a:t>Not allowed to impact the game on a failure</a:t>
            </a:r>
          </a:p>
          <a:p>
            <a:pPr marL="1085850" lvl="2" indent="-171450">
              <a:buFontTx/>
              <a:buChar char="-"/>
            </a:pPr>
            <a:r>
              <a:rPr lang="en-US" dirty="0"/>
              <a:t>May be retried, but often just dropped due to network budgets</a:t>
            </a:r>
          </a:p>
          <a:p>
            <a:pPr marL="1085850" lvl="2" indent="-171450">
              <a:buFontTx/>
              <a:buChar char="-"/>
            </a:pPr>
            <a:r>
              <a:rPr lang="en-US" dirty="0"/>
              <a:t>Even if successfully sent, it’s usually fire-n-forget so there may be unknown problems on the other end</a:t>
            </a:r>
          </a:p>
          <a:p>
            <a:pPr marL="1085850" lvl="2"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Just because observations are sent in a certain order doesn’t guarantee that they’ll be received in that order.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are ways to ensure order, but they’re slow.  For most games, the trade-off isn’t worth it or may not be possible.</a:t>
            </a:r>
          </a:p>
          <a:p>
            <a:pPr marL="1085850" lvl="2" indent="-171450">
              <a:buFontTx/>
              <a:buChar char="-"/>
            </a:pPr>
            <a:endParaRPr lang="en-US" dirty="0"/>
          </a:p>
          <a:p>
            <a:pPr marL="628650" lvl="1" indent="-171450">
              <a:buFontTx/>
              <a:buChar char="-"/>
            </a:pPr>
            <a:r>
              <a:rPr lang="en-US" dirty="0"/>
              <a:t>(CLICK)   For most multiplayer games, including those with a dedicated server, there are multiple sources of information.  </a:t>
            </a:r>
          </a:p>
          <a:p>
            <a:pPr marL="1085850" lvl="2" indent="-171450">
              <a:buFontTx/>
              <a:buChar char="-"/>
            </a:pPr>
            <a:r>
              <a:rPr lang="en-US" dirty="0"/>
              <a:t>Understanding what happened and when is fuzzy</a:t>
            </a:r>
          </a:p>
          <a:p>
            <a:pPr marL="1085850" lvl="2" indent="-171450">
              <a:buFontTx/>
              <a:buChar char="-"/>
            </a:pPr>
            <a:r>
              <a:rPr lang="en-US" dirty="0"/>
              <a:t>Teacher on a playground; lots of different stories and no clear “winner”</a:t>
            </a:r>
          </a:p>
          <a:p>
            <a:pPr marL="1085850" lvl="2" indent="-171450">
              <a:buFontTx/>
              <a:buChar char="-"/>
            </a:pPr>
            <a:r>
              <a:rPr lang="en-US" dirty="0"/>
              <a:t>Because there are multiple sources, there’s no clear order of events</a:t>
            </a:r>
          </a:p>
          <a:p>
            <a:pPr marL="1085850" lvl="2" indent="-171450">
              <a:buFontTx/>
              <a:buChar char="-"/>
            </a:pPr>
            <a:endParaRPr lang="en-US" dirty="0"/>
          </a:p>
          <a:p>
            <a:pPr marL="628650" lvl="1" indent="-171450">
              <a:buFontTx/>
              <a:buChar char="-"/>
            </a:pPr>
            <a:r>
              <a:rPr lang="en-US" dirty="0"/>
              <a:t>(CLICK)  Even on secure platforms, there is no guarantee that the observations being sent aren’t intentionally misleading in an attempt to cheat.</a:t>
            </a:r>
          </a:p>
          <a:p>
            <a:pPr marL="1085850" lvl="2" indent="-171450">
              <a:buFontTx/>
              <a:buChar char="-"/>
            </a:pPr>
            <a:r>
              <a:rPr lang="en-US" dirty="0"/>
              <a:t>Hardening these for better integrity is possible, but often comes with a performance trade-off</a:t>
            </a:r>
          </a:p>
          <a:p>
            <a:pPr marL="1085850" lvl="2" indent="-171450">
              <a:buFontTx/>
              <a:buChar char="-"/>
            </a:pPr>
            <a:r>
              <a:rPr lang="en-US" dirty="0"/>
              <a:t>Since observations are often non-critical, the trade-off is often not worth it</a:t>
            </a:r>
          </a:p>
          <a:p>
            <a:pPr marL="1085850" lvl="2" indent="-171450">
              <a:buFontTx/>
              <a:buChar char="-"/>
            </a:pPr>
            <a:endParaRPr lang="en-US" dirty="0"/>
          </a:p>
          <a:p>
            <a:pPr marL="171450" lvl="0" indent="-171450">
              <a:buFontTx/>
              <a:buChar char="-"/>
            </a:pPr>
            <a:endParaRPr lang="en-US" dirty="0"/>
          </a:p>
          <a:p>
            <a:pPr marL="171450" lvl="0" indent="-171450">
              <a:buFontTx/>
              <a:buChar char="-"/>
            </a:pPr>
            <a:r>
              <a:rPr lang="en-US" dirty="0"/>
              <a:t>For a concrete example, let’s talk about how Halo does cheat detection.</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5208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Historically, Halo has used a peer-to-peer model for multiplayer</a:t>
            </a:r>
          </a:p>
          <a:p>
            <a:pPr marL="1085850" lvl="2" indent="-171450">
              <a:buFontTx/>
              <a:buChar char="-"/>
            </a:pPr>
            <a:r>
              <a:rPr lang="en-US" dirty="0"/>
              <a:t>Halo 5 moved to the dedicated server</a:t>
            </a:r>
          </a:p>
          <a:p>
            <a:pPr marL="1085850" lvl="2" indent="-171450">
              <a:buFontTx/>
              <a:buChar char="-"/>
            </a:pPr>
            <a:r>
              <a:rPr lang="en-US" dirty="0"/>
              <a:t>Server runs the full simulation </a:t>
            </a:r>
          </a:p>
          <a:p>
            <a:pPr marL="1085850" lvl="2" indent="-171450">
              <a:buFontTx/>
              <a:buChar char="-"/>
            </a:pPr>
            <a:r>
              <a:rPr lang="en-US" dirty="0"/>
              <a:t>Server is the source of truth for most things  -&gt;  Grenade example</a:t>
            </a:r>
          </a:p>
          <a:p>
            <a:pPr marL="1085850" lvl="2" indent="-171450">
              <a:buFontTx/>
              <a:buChar char="-"/>
            </a:pPr>
            <a:r>
              <a:rPr lang="en-US" dirty="0"/>
              <a:t>Client is the source of truth for some things  -&gt;  Headshot example</a:t>
            </a:r>
          </a:p>
          <a:p>
            <a:pPr marL="1085850" lvl="2" indent="-171450">
              <a:buFontTx/>
              <a:buChar char="-"/>
            </a:pPr>
            <a:endParaRPr lang="en-US" dirty="0"/>
          </a:p>
          <a:p>
            <a:pPr marL="628650" lvl="1" indent="-171450">
              <a:buFontTx/>
              <a:buChar char="-"/>
            </a:pPr>
            <a:r>
              <a:rPr lang="en-US" dirty="0"/>
              <a:t>(CLICK) One of the biggest investments for 5 was the telemetry system</a:t>
            </a:r>
          </a:p>
          <a:p>
            <a:pPr marL="1085850" lvl="2" indent="-171450">
              <a:buFontTx/>
              <a:buChar char="-"/>
            </a:pPr>
            <a:r>
              <a:rPr lang="en-US" dirty="0"/>
              <a:t>Halo sends a lot of telemetry and uses it in a variety of ways,  including for cheat detection</a:t>
            </a:r>
          </a:p>
          <a:p>
            <a:pPr marL="1085850" lvl="2" indent="-171450">
              <a:buFontTx/>
              <a:buChar char="-"/>
            </a:pPr>
            <a:r>
              <a:rPr lang="en-US" dirty="0"/>
              <a:t>For a player-centric view, it’s easy to assemble a clear picture since there is source of truth and events can sequence   -&gt;  Commendations</a:t>
            </a:r>
          </a:p>
          <a:p>
            <a:pPr marL="1085850" lvl="2" indent="-171450">
              <a:buFontTx/>
              <a:buChar char="-"/>
            </a:pPr>
            <a:r>
              <a:rPr lang="en-US" dirty="0"/>
              <a:t>For a game-centric view, it’s very difficult to assemble a clear picture since both the client and server send telemetry</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Building a clear picture is a fuzzy process; events can’t be sequenced and time stamps aren’t reliable</a:t>
            </a:r>
          </a:p>
          <a:p>
            <a:pPr marL="1085850" lvl="2" indent="-171450">
              <a:buFontTx/>
              <a:buChar char="-"/>
            </a:pPr>
            <a:endParaRPr lang="en-US" dirty="0"/>
          </a:p>
          <a:p>
            <a:pPr marL="628650" lvl="1" indent="-171450">
              <a:buFontTx/>
              <a:buChar char="-"/>
            </a:pPr>
            <a:r>
              <a:rPr lang="en-US" dirty="0"/>
              <a:t> (CLICK) Halo uses an extensive processing pipeline to try and overcome this</a:t>
            </a:r>
          </a:p>
          <a:p>
            <a:pPr marL="1085850" lvl="2" indent="-171450">
              <a:buFontTx/>
              <a:buChar char="-"/>
            </a:pPr>
            <a:r>
              <a:rPr lang="en-US" dirty="0"/>
              <a:t>Events are pulled in batches</a:t>
            </a:r>
          </a:p>
          <a:p>
            <a:pPr marL="1085850" lvl="2" indent="-171450">
              <a:buFontTx/>
              <a:buChar char="-"/>
            </a:pPr>
            <a:r>
              <a:rPr lang="en-US" dirty="0"/>
              <a:t>Events are put into a relative ordered via fuzzy matching</a:t>
            </a:r>
          </a:p>
          <a:p>
            <a:pPr marL="1085850" lvl="2" indent="-171450">
              <a:buFontTx/>
              <a:buChar char="-"/>
            </a:pPr>
            <a:r>
              <a:rPr lang="en-US" dirty="0"/>
              <a:t>Events are processed by Trill, allowing complex rolling windows and “over time” views</a:t>
            </a:r>
          </a:p>
          <a:p>
            <a:pPr marL="1085850" lvl="2" indent="-171450">
              <a:buFontTx/>
              <a:buChar char="-"/>
            </a:pPr>
            <a:endParaRPr lang="en-US" dirty="0"/>
          </a:p>
          <a:p>
            <a:pPr marL="628650" lvl="1" indent="-171450">
              <a:buFontTx/>
              <a:buChar char="-"/>
            </a:pPr>
            <a:r>
              <a:rPr lang="en-US" dirty="0"/>
              <a:t>(CLICK) All of this takes an enormous amount of power and time</a:t>
            </a:r>
          </a:p>
          <a:p>
            <a:pPr marL="1085850" lvl="2" indent="-171450">
              <a:buFontTx/>
              <a:buChar char="-"/>
            </a:pPr>
            <a:r>
              <a:rPr lang="en-US" dirty="0"/>
              <a:t>Halo can justify this because the same telemetry and pipeline feed other areas  </a:t>
            </a:r>
          </a:p>
          <a:p>
            <a:pPr marL="1543050" lvl="3" indent="-171450">
              <a:buFontTx/>
              <a:buChar char="-"/>
            </a:pPr>
            <a:r>
              <a:rPr lang="en-US" dirty="0"/>
              <a:t>&gt;&gt;  Commendations</a:t>
            </a:r>
          </a:p>
          <a:p>
            <a:pPr marL="1543050" lvl="3" indent="-171450">
              <a:buFontTx/>
              <a:buChar char="-"/>
            </a:pPr>
            <a:r>
              <a:rPr lang="en-US" dirty="0"/>
              <a:t>&gt;&gt;  Intelligence for design and business use</a:t>
            </a:r>
          </a:p>
          <a:p>
            <a:pPr marL="1543050" lvl="3" indent="-171450">
              <a:buFontTx/>
              <a:buChar char="-"/>
            </a:pPr>
            <a:r>
              <a:rPr lang="en-US" dirty="0"/>
              <a:t>&gt;&gt;  Cheat Detection</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We’re not all Halo.  There has to be a more accessible and cost-effective way</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2339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Instead of paying a huge amount to centralize, it would be nice to be able to distribute the work.  </a:t>
            </a:r>
          </a:p>
          <a:p>
            <a:pPr marL="1085850" lvl="2" indent="-171450">
              <a:buFontTx/>
              <a:buChar char="-"/>
            </a:pPr>
            <a:r>
              <a:rPr lang="en-US" dirty="0"/>
              <a:t>What if we asked players to help?  </a:t>
            </a:r>
          </a:p>
          <a:p>
            <a:pPr marL="1085850" lvl="2" indent="-171450">
              <a:buFontTx/>
              <a:buChar char="-"/>
            </a:pPr>
            <a:endParaRPr lang="en-US" dirty="0"/>
          </a:p>
          <a:p>
            <a:pPr marL="628650" lvl="1" indent="-171450">
              <a:buFontTx/>
              <a:buChar char="-"/>
            </a:pPr>
            <a:r>
              <a:rPr lang="en-US" dirty="0"/>
              <a:t>(CLICK)  That’s an idea worth exploring, but it comes with some concerns.</a:t>
            </a:r>
          </a:p>
          <a:p>
            <a:pPr marL="628650" lvl="1" indent="-171450">
              <a:buFontTx/>
              <a:buChar char="-"/>
            </a:pPr>
            <a:endParaRPr lang="en-US" dirty="0"/>
          </a:p>
          <a:p>
            <a:pPr marL="628650" lvl="1" indent="-171450">
              <a:buFontTx/>
              <a:buChar char="-"/>
            </a:pPr>
            <a:r>
              <a:rPr lang="en-US" dirty="0"/>
              <a:t>(CLICK)  Allowing players to help means code running on user devices; it lends itself to potential exploits</a:t>
            </a:r>
          </a:p>
          <a:p>
            <a:pPr marL="628650" lvl="1" indent="-171450">
              <a:buFontTx/>
              <a:buChar char="-"/>
            </a:pPr>
            <a:r>
              <a:rPr lang="en-US" dirty="0"/>
              <a:t>(CLICK)  Having players police each other can lead to </a:t>
            </a:r>
            <a:r>
              <a:rPr lang="en-US" dirty="0" err="1"/>
              <a:t>griefing</a:t>
            </a:r>
            <a:r>
              <a:rPr lang="en-US" dirty="0"/>
              <a:t> or collusion.  We need a way to ensure that we’re not allowing players to interfere.</a:t>
            </a:r>
          </a:p>
          <a:p>
            <a:pPr marL="628650" lvl="1" indent="-171450">
              <a:buFontTx/>
              <a:buChar char="-"/>
            </a:pPr>
            <a:r>
              <a:rPr lang="en-US" dirty="0"/>
              <a:t>(CLICK)  Developing a robust peer-to-peer model with the needed security protections could be costly.</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What does Blockchain offer us here?</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53515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There are different type of Blockchain, each with different characteristics.   </a:t>
            </a:r>
          </a:p>
          <a:p>
            <a:pPr marL="1085850" lvl="2" indent="-171450">
              <a:buFontTx/>
              <a:buChar char="-"/>
            </a:pPr>
            <a:r>
              <a:rPr lang="en-US" dirty="0"/>
              <a:t>My goal isn’t to give a comprehensive analysis or comparison of each.</a:t>
            </a:r>
          </a:p>
          <a:p>
            <a:pPr marL="1085850" lvl="2" indent="-171450">
              <a:buFontTx/>
              <a:buChar char="-"/>
            </a:pPr>
            <a:r>
              <a:rPr lang="en-US" dirty="0"/>
              <a:t>We’ll focus on those that are helpful in our scenarios and touch on others only lightly</a:t>
            </a:r>
          </a:p>
          <a:p>
            <a:pPr marL="1085850" lvl="2" indent="-171450">
              <a:buFontTx/>
              <a:buChar char="-"/>
            </a:pPr>
            <a:endParaRPr lang="en-US" dirty="0"/>
          </a:p>
          <a:p>
            <a:pPr marL="628650" lvl="1" indent="-171450">
              <a:buFontTx/>
              <a:buChar char="-"/>
            </a:pPr>
            <a:r>
              <a:rPr lang="en-US" dirty="0"/>
              <a:t>I’m also going to keep discussion at a relatively high level.  For those of you that may be familiar, I’ll ask forgiveness for being a bit imprecise in places and glossing over some detail.</a:t>
            </a:r>
          </a:p>
          <a:p>
            <a:pPr marL="628650" lvl="1" indent="-171450">
              <a:buFontTx/>
              <a:buChar char="-"/>
            </a:pPr>
            <a:endParaRPr lang="en-US" dirty="0"/>
          </a:p>
          <a:p>
            <a:pPr marL="628650" lvl="1" indent="-171450">
              <a:buFontTx/>
              <a:buChar char="-"/>
            </a:pPr>
            <a:r>
              <a:rPr lang="en-US" dirty="0"/>
              <a:t>We’ll take a closer look at some of the details of Blockchain in our context shortly, but at a high level, let’s look at what it offers us:</a:t>
            </a:r>
          </a:p>
          <a:p>
            <a:pPr marL="628650" lvl="1" indent="-171450">
              <a:buFontTx/>
              <a:buChar char="-"/>
            </a:pPr>
            <a:endParaRPr lang="en-US" dirty="0"/>
          </a:p>
          <a:p>
            <a:pPr marL="1085850" lvl="2" indent="-171450">
              <a:buFontTx/>
              <a:buChar char="-"/>
            </a:pPr>
            <a:r>
              <a:rPr lang="en-US" dirty="0"/>
              <a:t>(CLICK)  No single central authority; processing responsibility is distributed among the members</a:t>
            </a:r>
          </a:p>
          <a:p>
            <a:pPr marL="1085850" lvl="2" indent="-171450">
              <a:buFontTx/>
              <a:buChar char="-"/>
            </a:pPr>
            <a:endParaRPr lang="en-US" dirty="0"/>
          </a:p>
          <a:p>
            <a:pPr marL="1085850" lvl="2" indent="-171450">
              <a:buFontTx/>
              <a:buChar char="-"/>
            </a:pPr>
            <a:r>
              <a:rPr lang="en-US" dirty="0"/>
              <a:t>(CLICK)  Peer-to-Peer communications without having to implement the details</a:t>
            </a:r>
          </a:p>
          <a:p>
            <a:pPr marL="1543050" lvl="3" indent="-171450">
              <a:buFontTx/>
              <a:buChar char="-"/>
            </a:pPr>
            <a:r>
              <a:rPr lang="en-US" dirty="0"/>
              <a:t>Whether you’re game is using P2P a dedicated server model, or something else, Blockchain handles its own communication</a:t>
            </a:r>
          </a:p>
          <a:p>
            <a:pPr marL="1543050" lvl="3" indent="-171450">
              <a:buFontTx/>
              <a:buChar char="-"/>
            </a:pPr>
            <a:endParaRPr lang="en-US" dirty="0"/>
          </a:p>
          <a:p>
            <a:pPr marL="1085850" lvl="2" indent="-171450">
              <a:buFontTx/>
              <a:buChar char="-"/>
            </a:pPr>
            <a:r>
              <a:rPr lang="en-US" dirty="0"/>
              <a:t>(CLICK) Disagreements can be resolved</a:t>
            </a:r>
          </a:p>
          <a:p>
            <a:pPr marL="1543050" lvl="3" indent="-171450">
              <a:buFontTx/>
              <a:buChar char="-"/>
            </a:pPr>
            <a:r>
              <a:rPr lang="en-US" dirty="0"/>
              <a:t>Each Blockchain implementation offers a mechanism for members to vote on observations to accept or reject</a:t>
            </a:r>
          </a:p>
          <a:p>
            <a:pPr marL="1543050" lvl="3" indent="-171450">
              <a:buFontTx/>
              <a:buChar char="-"/>
            </a:pPr>
            <a:r>
              <a:rPr lang="en-US" dirty="0"/>
              <a:t>These are the “consensus algorithms” that you often hear about </a:t>
            </a:r>
          </a:p>
          <a:p>
            <a:pPr marL="1543050" lvl="3" indent="-171450">
              <a:buFontTx/>
              <a:buChar char="-"/>
            </a:pPr>
            <a:endParaRPr lang="en-US"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(CLICK) Resistant to exploitation</a:t>
            </a:r>
          </a:p>
          <a:p>
            <a:pPr marL="1543050" lvl="3" indent="-171450">
              <a:buFontTx/>
              <a:buChar char="-"/>
            </a:pPr>
            <a:r>
              <a:rPr lang="en-US" dirty="0"/>
              <a:t>At worst, these mechanisms should allow 1/3 of your members to be badly behaved and still protect the integrity of the data</a:t>
            </a:r>
          </a:p>
          <a:p>
            <a:pPr marL="1085850" lvl="2" indent="-171450">
              <a:buFontTx/>
              <a:buChar char="-"/>
            </a:pPr>
            <a:endParaRPr lang="en-US" dirty="0"/>
          </a:p>
          <a:p>
            <a:pPr marL="1085850" lvl="2" indent="-171450">
              <a:buFontTx/>
              <a:buChar char="-"/>
            </a:pPr>
            <a:r>
              <a:rPr lang="en-US" dirty="0"/>
              <a:t>(CLICK)  While not true of all Blockchain implementations, many support the concept of different roles for members.  For example,</a:t>
            </a:r>
          </a:p>
          <a:p>
            <a:pPr marL="1543050" lvl="3" indent="-171450">
              <a:buFontTx/>
              <a:buChar char="-"/>
            </a:pPr>
            <a:r>
              <a:rPr lang="en-US" dirty="0"/>
              <a:t>Some members may be able only view observations</a:t>
            </a:r>
          </a:p>
          <a:p>
            <a:pPr marL="1543050" lvl="3" indent="-171450">
              <a:buFontTx/>
              <a:buChar char="-"/>
            </a:pPr>
            <a:r>
              <a:rPr lang="en-US" dirty="0"/>
              <a:t>Some can view and submit</a:t>
            </a:r>
          </a:p>
          <a:p>
            <a:pPr marL="1543050" lvl="3" indent="-171450">
              <a:buFontTx/>
              <a:buChar char="-"/>
            </a:pPr>
            <a:r>
              <a:rPr lang="en-US" dirty="0"/>
              <a:t>Some can vote on which to include or reject</a:t>
            </a:r>
          </a:p>
          <a:p>
            <a:pPr marL="1543050" lvl="3" indent="-171450">
              <a:buFontTx/>
              <a:buChar char="-"/>
            </a:pPr>
            <a:r>
              <a:rPr lang="en-US" dirty="0"/>
              <a:t>Some can be designated as trusted for operations </a:t>
            </a:r>
          </a:p>
          <a:p>
            <a:pPr marL="1085850" lvl="2" indent="-171450">
              <a:buFontTx/>
              <a:buChar char="-"/>
            </a:pPr>
            <a:endParaRPr lang="en-US" dirty="0"/>
          </a:p>
          <a:p>
            <a:pPr marL="628650" lvl="1" indent="-171450">
              <a:buFontTx/>
              <a:buChar char="-"/>
            </a:pPr>
            <a:endParaRPr lang="en-US" dirty="0"/>
          </a:p>
          <a:p>
            <a:pPr marL="628650" lvl="1" indent="-171450">
              <a:buFontTx/>
              <a:buChar char="-"/>
            </a:pPr>
            <a:r>
              <a:rPr lang="en-US" dirty="0"/>
              <a:t>Let’s dispel some of the common wisdom about Blockchain and start talking through some of the basics.</a:t>
            </a:r>
          </a:p>
          <a:p>
            <a:pPr marL="628650" lvl="1" indent="-171450">
              <a:buFontTx/>
              <a:buChar char="-"/>
            </a:pPr>
            <a:endParaRPr lang="en-US" dirty="0"/>
          </a:p>
          <a:p>
            <a:pPr marL="628650" lvl="1" indent="-171450">
              <a:buFontTx/>
              <a:buChar char="-"/>
            </a:pPr>
            <a:r>
              <a:rPr lang="en-US" dirty="0"/>
              <a:t>When you hear about Blockchain, there are some usual connotations that are associated with it.  For those that have some knowledge, what things do you associate with Blockchain?</a:t>
            </a:r>
          </a:p>
          <a:p>
            <a:pPr marL="1085850" lvl="2" indent="-171450">
              <a:buFontTx/>
              <a:buChar char="-"/>
            </a:pPr>
            <a:r>
              <a:rPr lang="en-US" dirty="0"/>
              <a:t>(POLL AUDIENCE)</a:t>
            </a:r>
          </a:p>
          <a:p>
            <a:pPr marL="1085850" lvl="2" indent="-171450">
              <a:buFontTx/>
              <a:buChar char="-"/>
            </a:pPr>
            <a:endParaRPr lang="en-US"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Public</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There are public and private</a:t>
            </a:r>
          </a:p>
          <a:p>
            <a:pPr marL="1543050" marR="0" lvl="3"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085850" lvl="2" indent="-171450">
              <a:buFontTx/>
              <a:buChar char="-"/>
            </a:pPr>
            <a:r>
              <a:rPr lang="en-US" dirty="0"/>
              <a:t>Persistent</a:t>
            </a:r>
          </a:p>
          <a:p>
            <a:pPr marL="1543050" lvl="3" indent="-171450">
              <a:buFontTx/>
              <a:buChar char="-"/>
            </a:pPr>
            <a:r>
              <a:rPr lang="en-US" dirty="0"/>
              <a:t>Some can live a short time, if the data is not interesting.   Ephemeral</a:t>
            </a:r>
          </a:p>
          <a:p>
            <a:pPr marL="1543050" lvl="3" indent="-171450">
              <a:buFontTx/>
              <a:buChar char="-"/>
            </a:pPr>
            <a:endParaRPr lang="en-US" dirty="0"/>
          </a:p>
          <a:p>
            <a:pPr marL="1085850" lvl="2" indent="-171450">
              <a:buFontTx/>
              <a:buChar char="-"/>
            </a:pPr>
            <a:r>
              <a:rPr lang="en-US" dirty="0"/>
              <a:t>Slow</a:t>
            </a:r>
          </a:p>
          <a:p>
            <a:pPr marL="1543050" lvl="3" indent="-171450">
              <a:buFontTx/>
              <a:buChar char="-"/>
            </a:pPr>
            <a:r>
              <a:rPr lang="en-US" dirty="0"/>
              <a:t>Highly dependent on the consensus mechanism</a:t>
            </a:r>
          </a:p>
          <a:p>
            <a:pPr marL="1543050" lvl="3" indent="-171450">
              <a:buFontTx/>
              <a:buChar char="-"/>
            </a:pPr>
            <a:endParaRPr lang="en-US" dirty="0"/>
          </a:p>
          <a:p>
            <a:pPr marL="1085850" lvl="2" indent="-171450">
              <a:buFontTx/>
              <a:buChar char="-"/>
            </a:pPr>
            <a:r>
              <a:rPr lang="en-US" dirty="0"/>
              <a:t>Currency is necessary</a:t>
            </a:r>
          </a:p>
          <a:p>
            <a:pPr marL="1543050" lvl="3" indent="-171450">
              <a:buFontTx/>
              <a:buChar char="-"/>
            </a:pPr>
            <a:r>
              <a:rPr lang="en-US" dirty="0"/>
              <a:t>Up to the consensus mechanism</a:t>
            </a:r>
          </a:p>
          <a:p>
            <a:pPr marL="1543050" lvl="3" indent="-171450">
              <a:buFontTx/>
              <a:buChar char="-"/>
            </a:pPr>
            <a:endParaRPr lang="en-US" dirty="0"/>
          </a:p>
          <a:p>
            <a:pPr marL="1085850" lvl="2" indent="-171450">
              <a:buFontTx/>
              <a:buChar char="-"/>
            </a:pPr>
            <a:r>
              <a:rPr lang="en-US" dirty="0"/>
              <a:t>Blockchain is </a:t>
            </a:r>
            <a:r>
              <a:rPr lang="en-US" dirty="0" err="1"/>
              <a:t>unhackable</a:t>
            </a:r>
            <a:endParaRPr lang="en-US" dirty="0"/>
          </a:p>
          <a:p>
            <a:pPr marL="1543050" lvl="3" indent="-171450">
              <a:buFontTx/>
              <a:buChar char="-"/>
            </a:pPr>
            <a:r>
              <a:rPr lang="en-US" dirty="0"/>
              <a:t>It’s “tamper evident”</a:t>
            </a:r>
          </a:p>
          <a:p>
            <a:pPr marL="1543050" lvl="3" indent="-171450">
              <a:buFontTx/>
              <a:buChar char="-"/>
            </a:pPr>
            <a:r>
              <a:rPr lang="en-US" dirty="0"/>
              <a:t>Depends on the consensus mechanism, but can withstand 1/3 – 1/2 bad actors.   51% can always tamper.</a:t>
            </a:r>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158448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I’m going to start shifting over some terminology to what you’ll commonly hear around Blockchain.   For those who have familiarity with Blockchain, you may notice some loose terminology and that I’m glossing over details;  again, my goal is to be approachable and stay at a high level.</a:t>
            </a:r>
          </a:p>
          <a:p>
            <a:pPr marL="628650" lvl="1" indent="-171450">
              <a:buFontTx/>
              <a:buChar char="-"/>
            </a:pPr>
            <a:endParaRPr lang="en-US" dirty="0"/>
          </a:p>
          <a:p>
            <a:pPr marL="628650" lvl="1" indent="-171450">
              <a:buFontTx/>
              <a:buChar char="-"/>
            </a:pPr>
            <a:r>
              <a:rPr lang="en-US" dirty="0"/>
              <a:t>So, what is Blockchain?</a:t>
            </a:r>
          </a:p>
          <a:p>
            <a:pPr marL="1085850" lvl="2" indent="-171450">
              <a:buFontTx/>
              <a:buChar char="-"/>
            </a:pPr>
            <a:r>
              <a:rPr lang="en-US" dirty="0"/>
              <a:t>(CLICK)  In a nutshell, Blockchain is a distributed data structure that may or may not have some behavioral components</a:t>
            </a:r>
          </a:p>
          <a:p>
            <a:pPr marL="1543050" lvl="3" indent="-171450">
              <a:buFontTx/>
              <a:buChar char="-"/>
            </a:pPr>
            <a:r>
              <a:rPr lang="en-US" dirty="0"/>
              <a:t>It’s a distributed ledger of transactions – and the order of them</a:t>
            </a:r>
          </a:p>
          <a:p>
            <a:pPr marL="1543050" lvl="3" indent="-171450">
              <a:buFontTx/>
              <a:buChar char="-"/>
            </a:pPr>
            <a:r>
              <a:rPr lang="en-US" dirty="0"/>
              <a:t>Based on digital signatures, hash algorithms, and Merkle trees</a:t>
            </a:r>
          </a:p>
          <a:p>
            <a:pPr marL="1543050" lvl="3" indent="-171450">
              <a:buFontTx/>
              <a:buChar char="-"/>
            </a:pPr>
            <a:r>
              <a:rPr lang="en-US" dirty="0"/>
              <a:t>Each member of the chain has their own copy, rather than having a single central copy</a:t>
            </a:r>
          </a:p>
          <a:p>
            <a:pPr marL="1543050" lvl="3" indent="-171450">
              <a:buFontTx/>
              <a:buChar char="-"/>
            </a:pPr>
            <a:r>
              <a:rPr lang="en-US" dirty="0"/>
              <a:t>Communication happens peer-to-peer, rather than through a central authority</a:t>
            </a:r>
          </a:p>
          <a:p>
            <a:pPr marL="1085850" lvl="2" indent="-171450">
              <a:buFontTx/>
              <a:buChar char="-"/>
            </a:pPr>
            <a:endParaRPr lang="en-US" dirty="0"/>
          </a:p>
          <a:p>
            <a:pPr marL="1085850" lvl="2" indent="-171450">
              <a:buFontTx/>
              <a:buChar char="-"/>
            </a:pPr>
            <a:r>
              <a:rPr lang="en-US" dirty="0"/>
              <a:t>(CLICK)  Transactions can vary in meaning, from “I have a thing” to “I did a thing”  to “this thing happened”. </a:t>
            </a:r>
          </a:p>
          <a:p>
            <a:pPr marL="1543050" lvl="3" indent="-171450">
              <a:buFontTx/>
              <a:buChar char="-"/>
            </a:pPr>
            <a:r>
              <a:rPr lang="en-US" dirty="0"/>
              <a:t>In our context, these will primarily be observations about the game</a:t>
            </a:r>
          </a:p>
          <a:p>
            <a:pPr marL="1543050" lvl="3" indent="-171450">
              <a:buFontTx/>
              <a:buChar char="-"/>
            </a:pPr>
            <a:endParaRPr lang="en-US" dirty="0"/>
          </a:p>
          <a:p>
            <a:pPr marL="1085850" lvl="2" indent="-171450">
              <a:buFontTx/>
              <a:buChar char="-"/>
            </a:pPr>
            <a:r>
              <a:rPr lang="en-US" dirty="0"/>
              <a:t>(CLICK)  Members of the chain submit transactions</a:t>
            </a:r>
          </a:p>
          <a:p>
            <a:pPr marL="1543050" lvl="3" indent="-171450">
              <a:buFontTx/>
              <a:buChar char="-"/>
            </a:pPr>
            <a:r>
              <a:rPr lang="en-US" dirty="0"/>
              <a:t>Each submission is digitally signed by the member’s private key, so that its origin is known</a:t>
            </a:r>
          </a:p>
          <a:p>
            <a:pPr marL="1543050" lvl="3" indent="-171450">
              <a:buFontTx/>
              <a:buChar char="-"/>
            </a:pPr>
            <a:r>
              <a:rPr lang="en-US" dirty="0"/>
              <a:t>Transactions are peer-to-peer broadcasted</a:t>
            </a:r>
          </a:p>
          <a:p>
            <a:pPr marL="1543050" lvl="3" indent="-171450">
              <a:buFontTx/>
              <a:buChar char="-"/>
            </a:pPr>
            <a:endParaRPr lang="en-US" dirty="0"/>
          </a:p>
          <a:p>
            <a:pPr marL="1085850" lvl="2" indent="-171450">
              <a:buFontTx/>
              <a:buChar char="-"/>
            </a:pPr>
            <a:r>
              <a:rPr lang="en-US" dirty="0"/>
              <a:t>(CLICK)  Received transactions are validated</a:t>
            </a:r>
          </a:p>
          <a:p>
            <a:pPr marL="1543050" lvl="3" indent="-171450">
              <a:buFontTx/>
              <a:buChar char="-"/>
            </a:pPr>
            <a:r>
              <a:rPr lang="en-US" dirty="0"/>
              <a:t>The manner of this will vary by Blockchain</a:t>
            </a:r>
          </a:p>
          <a:p>
            <a:pPr marL="1543050" lvl="3" indent="-171450">
              <a:buFontTx/>
              <a:buChar char="-"/>
            </a:pPr>
            <a:r>
              <a:rPr lang="en-US" dirty="0"/>
              <a:t>It may just be the identity of the creator,  it may be more involved</a:t>
            </a:r>
          </a:p>
          <a:p>
            <a:pPr marL="1543050" lvl="3" indent="-171450">
              <a:buFontTx/>
              <a:buChar char="-"/>
            </a:pPr>
            <a:endParaRPr lang="en-US" dirty="0"/>
          </a:p>
          <a:p>
            <a:pPr marL="1085850" lvl="2" indent="-171450">
              <a:buFontTx/>
              <a:buChar char="-"/>
            </a:pPr>
            <a:r>
              <a:rPr lang="en-US" dirty="0"/>
              <a:t>(CLICK) Transactions are grouped together into blocks</a:t>
            </a:r>
          </a:p>
          <a:p>
            <a:pPr marL="1543050" lvl="3" indent="-171450">
              <a:buFontTx/>
              <a:buChar char="-"/>
            </a:pPr>
            <a:r>
              <a:rPr lang="en-US" dirty="0"/>
              <a:t>Until it appears in a block, a transaction isn’t part of the permanent record</a:t>
            </a:r>
          </a:p>
          <a:p>
            <a:pPr marL="1543050" lvl="3" indent="-171450">
              <a:buFontTx/>
              <a:buChar char="-"/>
            </a:pPr>
            <a:r>
              <a:rPr lang="en-US" dirty="0"/>
              <a:t>Each block has a reference to the block that came before it as part of its identity</a:t>
            </a:r>
          </a:p>
          <a:p>
            <a:pPr marL="1543050" lvl="3" indent="-171450">
              <a:buFontTx/>
              <a:buChar char="-"/>
            </a:pPr>
            <a:r>
              <a:rPr lang="en-US" dirty="0"/>
              <a:t>The block contents and references are hashed to protect the block</a:t>
            </a:r>
          </a:p>
          <a:p>
            <a:pPr marL="1543050" lvl="3" indent="-171450">
              <a:buFontTx/>
              <a:buChar char="-"/>
            </a:pPr>
            <a:r>
              <a:rPr lang="en-US" dirty="0"/>
              <a:t>This allows attempts to change the block or history of the chain to be detected</a:t>
            </a:r>
          </a:p>
          <a:p>
            <a:pPr marL="1543050" lvl="3" indent="-171450">
              <a:buFontTx/>
              <a:buChar char="-"/>
            </a:pPr>
            <a:endParaRPr lang="en-US" dirty="0"/>
          </a:p>
          <a:p>
            <a:pPr marL="1085850" lvl="2" indent="-171450">
              <a:buFontTx/>
              <a:buChar char="-"/>
            </a:pPr>
            <a:r>
              <a:rPr lang="en-US" dirty="0"/>
              <a:t>(CLICK)  Blocks are shared peer-to-peer with the chain</a:t>
            </a:r>
          </a:p>
          <a:p>
            <a:pPr marL="628650" lvl="1" indent="-171450">
              <a:buFontTx/>
              <a:buChar char="-"/>
            </a:pPr>
            <a:endParaRPr lang="en-US" dirty="0"/>
          </a:p>
          <a:p>
            <a:pPr marL="1085850" lvl="2" indent="-171450">
              <a:buFontTx/>
              <a:buChar char="-"/>
            </a:pPr>
            <a:r>
              <a:rPr lang="en-US" dirty="0"/>
              <a:t>(CLICK)  Members vote on blocks to accept</a:t>
            </a:r>
          </a:p>
          <a:p>
            <a:pPr marL="1543050" lvl="3" indent="-171450">
              <a:buFontTx/>
              <a:buChar char="-"/>
            </a:pPr>
            <a:r>
              <a:rPr lang="en-US" dirty="0"/>
              <a:t>Conflicts are resolved by consensus</a:t>
            </a:r>
          </a:p>
          <a:p>
            <a:pPr marL="1543050" lvl="3" indent="-171450">
              <a:buFontTx/>
              <a:buChar char="-"/>
            </a:pPr>
            <a:r>
              <a:rPr lang="en-US" dirty="0"/>
              <a:t>Rejected blocks are dropped, its transactions are used in a new block</a:t>
            </a:r>
          </a:p>
          <a:p>
            <a:pPr marL="1543050" lvl="3" indent="-171450">
              <a:buFontTx/>
              <a:buChar char="-"/>
            </a:pPr>
            <a:endParaRPr lang="en-US" dirty="0"/>
          </a:p>
          <a:p>
            <a:pPr marL="1085850" lvl="2" indent="-171450">
              <a:buFontTx/>
              <a:buChar char="-"/>
            </a:pPr>
            <a:r>
              <a:rPr lang="en-US" dirty="0"/>
              <a:t>(CLICK) Accepted blocks become part of the ledger</a:t>
            </a:r>
          </a:p>
          <a:p>
            <a:pPr marL="1085850" lvl="2" indent="-171450">
              <a:buFontTx/>
              <a:buChar char="-"/>
            </a:pPr>
            <a:endParaRPr lang="en-US" dirty="0"/>
          </a:p>
          <a:p>
            <a:pPr marL="1085850" lvl="2" indent="-171450">
              <a:buFontTx/>
              <a:buChar char="-"/>
            </a:pPr>
            <a:r>
              <a:rPr lang="en-US" dirty="0"/>
              <a:t>(CLICK) Here is a basic representation of a blockchain</a:t>
            </a:r>
          </a:p>
          <a:p>
            <a:pPr marL="1543050" lvl="3" indent="-171450">
              <a:buFontTx/>
              <a:buChar char="-"/>
            </a:pPr>
            <a:r>
              <a:rPr lang="en-US" dirty="0"/>
              <a:t>Block Header</a:t>
            </a:r>
          </a:p>
          <a:p>
            <a:pPr marL="2000250" lvl="4" indent="-171450">
              <a:buFontTx/>
              <a:buChar char="-"/>
            </a:pPr>
            <a:r>
              <a:rPr lang="en-US" dirty="0"/>
              <a:t>Has Hash of Previous</a:t>
            </a:r>
          </a:p>
          <a:p>
            <a:pPr marL="2000250" lvl="4" indent="-171450">
              <a:buFontTx/>
              <a:buChar char="-"/>
            </a:pPr>
            <a:r>
              <a:rPr lang="en-US" dirty="0"/>
              <a:t>May have other fields, such as a timestamp and other metadata</a:t>
            </a:r>
          </a:p>
          <a:p>
            <a:pPr marL="1543050" lvl="3" indent="-171450">
              <a:buFontTx/>
              <a:buChar char="-"/>
            </a:pPr>
            <a:endParaRPr lang="en-US" dirty="0"/>
          </a:p>
          <a:p>
            <a:pPr marL="1543050" lvl="3" indent="-171450">
              <a:buFontTx/>
              <a:buChar char="-"/>
            </a:pPr>
            <a:r>
              <a:rPr lang="en-US" dirty="0"/>
              <a:t>Transactions stored in a Merkle tree for quicker integrity checks</a:t>
            </a:r>
          </a:p>
          <a:p>
            <a:pPr marL="1543050" lvl="3" indent="-171450">
              <a:buFontTx/>
              <a:buChar char="-"/>
            </a:pPr>
            <a:endParaRPr lang="en-US" dirty="0"/>
          </a:p>
          <a:p>
            <a:pPr marL="1543050" lvl="3" indent="-171450">
              <a:buFontTx/>
              <a:buChar char="-"/>
            </a:pPr>
            <a:endParaRPr lang="en-US" dirty="0"/>
          </a:p>
          <a:p>
            <a:pPr marL="1085850" lvl="2" indent="-171450">
              <a:buFontTx/>
              <a:buChar char="-"/>
            </a:pPr>
            <a:r>
              <a:rPr lang="en-US" dirty="0"/>
              <a:t>A core Blockchain goal is to keep every copy on each member in-sync.  </a:t>
            </a:r>
          </a:p>
          <a:p>
            <a:pPr marL="1543050" lvl="3" indent="-171450">
              <a:buFontTx/>
              <a:buChar char="-"/>
            </a:pPr>
            <a:r>
              <a:rPr lang="en-US" dirty="0"/>
              <a:t>In those cases where there are disagreements and the chain forks, the consensus mechanism brings it back to sync.</a:t>
            </a:r>
          </a:p>
          <a:p>
            <a:pPr marL="1085850" lvl="2" indent="-171450">
              <a:buFontTx/>
              <a:buChar char="-"/>
            </a:pPr>
            <a:endParaRPr lang="en-US" dirty="0"/>
          </a:p>
          <a:p>
            <a:pPr marL="628650" lvl="1" indent="-171450">
              <a:buFontTx/>
              <a:buChar char="-"/>
            </a:pPr>
            <a:endParaRPr lang="en-US" dirty="0"/>
          </a:p>
          <a:p>
            <a:pPr marL="628650" lvl="1" indent="-171450">
              <a:buFontTx/>
              <a:buChar char="-"/>
            </a:pPr>
            <a:r>
              <a:rPr lang="en-US" dirty="0"/>
              <a:t>Now that we’ve got the basics, let’s talk a bit about consensus…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38221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Different Blockchain implementations use different consensus models.  </a:t>
            </a:r>
          </a:p>
          <a:p>
            <a:pPr marL="628650" lvl="1" indent="-171450">
              <a:buFontTx/>
              <a:buChar char="-"/>
            </a:pPr>
            <a:r>
              <a:rPr lang="en-US" dirty="0"/>
              <a:t>While each has the same goal, they have very different characteristics and can have a big impact on how the chain operates</a:t>
            </a:r>
          </a:p>
          <a:p>
            <a:pPr marL="1085850" lvl="2" indent="-171450">
              <a:buFontTx/>
              <a:buChar char="-"/>
            </a:pPr>
            <a:endParaRPr lang="en-US" dirty="0"/>
          </a:p>
          <a:p>
            <a:pPr marL="628650" lvl="1" indent="-171450">
              <a:buFontTx/>
              <a:buChar char="-"/>
            </a:pPr>
            <a:r>
              <a:rPr lang="en-US" dirty="0"/>
              <a:t>(CLICK)  Proof of Work</a:t>
            </a:r>
          </a:p>
          <a:p>
            <a:pPr marL="1085850" lvl="2" indent="-171450">
              <a:buFontTx/>
              <a:buChar char="-"/>
            </a:pPr>
            <a:r>
              <a:rPr lang="en-US" dirty="0"/>
              <a:t>This is the famous one that most are familiar with</a:t>
            </a:r>
          </a:p>
          <a:p>
            <a:pPr marL="1085850" lvl="2" indent="-171450">
              <a:buFontTx/>
              <a:buChar char="-"/>
            </a:pPr>
            <a:r>
              <a:rPr lang="en-US" dirty="0"/>
              <a:t>Involves computing the answer to a mathematical puzzle intended to be computationally expensive</a:t>
            </a:r>
          </a:p>
          <a:p>
            <a:pPr marL="1085850" lvl="2" indent="-171450">
              <a:buFontTx/>
              <a:buChar char="-"/>
            </a:pPr>
            <a:r>
              <a:rPr lang="en-US" dirty="0"/>
              <a:t>Intentionally slow </a:t>
            </a:r>
          </a:p>
          <a:p>
            <a:pPr marL="1085850" lvl="2" indent="-171450">
              <a:buFontTx/>
              <a:buChar char="-"/>
            </a:pPr>
            <a:r>
              <a:rPr lang="en-US" dirty="0"/>
              <a:t>The concept is to make it near impossible for members of the chain to collude and control the chain due to the needed computational power</a:t>
            </a:r>
          </a:p>
          <a:p>
            <a:pPr marL="1085850" lvl="2" indent="-171450">
              <a:buFontTx/>
              <a:buChar char="-"/>
            </a:pPr>
            <a:r>
              <a:rPr lang="en-US" dirty="0"/>
              <a:t>Conceptually, you’d need to control 51% of the compute power of all members of the chain to dominate</a:t>
            </a:r>
          </a:p>
          <a:p>
            <a:pPr marL="628650" lvl="1" indent="-171450">
              <a:buFontTx/>
              <a:buChar char="-"/>
            </a:pPr>
            <a:endParaRPr lang="en-US" dirty="0"/>
          </a:p>
          <a:p>
            <a:pPr marL="628650" lvl="1" indent="-171450">
              <a:buFontTx/>
              <a:buChar char="-"/>
            </a:pPr>
            <a:r>
              <a:rPr lang="en-US" dirty="0"/>
              <a:t>(CLICK)  Proof of Elapsed Time</a:t>
            </a:r>
          </a:p>
          <a:p>
            <a:pPr marL="1085850" lvl="2" indent="-171450">
              <a:buFontTx/>
              <a:buChar char="-"/>
            </a:pPr>
            <a:r>
              <a:rPr lang="en-US" dirty="0"/>
              <a:t>Involves assigning a random time interval in a lottery fashion</a:t>
            </a:r>
          </a:p>
          <a:p>
            <a:pPr marL="1085850" lvl="2" indent="-171450">
              <a:buFontTx/>
              <a:buChar char="-"/>
            </a:pPr>
            <a:r>
              <a:rPr lang="en-US" dirty="0"/>
              <a:t>The first to submit a block after their time interval elapses “wins”</a:t>
            </a:r>
          </a:p>
          <a:p>
            <a:pPr marL="1085850" lvl="2" indent="-171450">
              <a:buFontTx/>
              <a:buChar char="-"/>
            </a:pPr>
            <a:r>
              <a:rPr lang="en-US" dirty="0"/>
              <a:t>Intended to be “slow enough” and introduce a random factor to avoid collusion</a:t>
            </a:r>
          </a:p>
          <a:p>
            <a:pPr marL="1085850" lvl="2" indent="-171450">
              <a:buFontTx/>
              <a:buChar char="-"/>
            </a:pPr>
            <a:r>
              <a:rPr lang="en-US" dirty="0"/>
              <a:t>Not widely used, only Hyperledger (IBM) as far as I know</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Relies on a central authority, as the arbiter of the random assignments – centralization kind of defeats the purpose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Byzantine Fault Tolerance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is more a classification of several consensus algorithms than it is one of its own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covers “federated”, “simplified”, and “agreement”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 general concept of these is to use rounds of voting and sharing of information until a big enough consensus is reached</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In a BFT system, up to 1/3 of the members can be malicious or colluding before the chain is compromised</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Proof of Stake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Gives more voice to those that have more invested into the ecosystem</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can be in the form of reputation, currency, or some other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Members wager some of their stake when proposing a block; if accepted, they get it back.  Otherwise, they lose it.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is often a punishment for those who misbehave or continually propose rejected blocks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Conceptually, you’d need to control 51% of the stake in the chain to dominate – with penalties, this should quickly correct itself</a:t>
            </a:r>
          </a:p>
          <a:p>
            <a:pPr marL="1085850" lvl="2" indent="-171450">
              <a:buFontTx/>
              <a:buChar char="-"/>
            </a:pPr>
            <a:endParaRPr lang="en-US" dirty="0"/>
          </a:p>
          <a:p>
            <a:pPr marL="628650" lvl="1" indent="-171450">
              <a:buFontTx/>
              <a:buChar char="-"/>
            </a:pPr>
            <a:r>
              <a:rPr lang="en-US" dirty="0"/>
              <a:t>(CLICK)  Proof of Importance</a:t>
            </a:r>
          </a:p>
          <a:p>
            <a:pPr marL="1085850" lvl="2" indent="-171450">
              <a:buFontTx/>
              <a:buChar char="-"/>
            </a:pPr>
            <a:r>
              <a:rPr lang="en-US" dirty="0"/>
              <a:t>Gives more voice to those recognized as more important to the ecosystem</a:t>
            </a:r>
          </a:p>
          <a:p>
            <a:pPr marL="1085850" lvl="2" indent="-171450">
              <a:buFontTx/>
              <a:buChar char="-"/>
            </a:pPr>
            <a:r>
              <a:rPr lang="en-US" dirty="0"/>
              <a:t>The more contributions that a member makes to the overall process, the more “trusted” they become and, therefore, important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Very similar to POS, but based on contributions rather than potential ranking earned elsewhere (like Gamerscore, </a:t>
            </a:r>
            <a:r>
              <a:rPr lang="en-US" dirty="0" err="1"/>
              <a:t>etc</a:t>
            </a:r>
            <a:r>
              <a:rPr lang="en-US" dirty="0"/>
              <a: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is often a punishment for those who misbehave or continually propose rejected blocks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Conceptually, you’d need to control 51% of the stake in the chain to dominate – with penalties, this should quickly correct itself</a:t>
            </a:r>
          </a:p>
          <a:p>
            <a:pPr marL="914400" lvl="2" indent="0">
              <a:buFontTx/>
              <a:buNone/>
            </a:pPr>
            <a:br>
              <a:rPr lang="en-US" dirty="0"/>
            </a:br>
            <a:endParaRPr lang="en-US" dirty="0"/>
          </a:p>
          <a:p>
            <a:pPr marL="628650" lvl="1" indent="-171450">
              <a:buFontTx/>
              <a:buChar char="-"/>
            </a:pPr>
            <a:r>
              <a:rPr lang="en-US" dirty="0"/>
              <a:t>The last two are of most interest to us to us.   Let’s move on to a quick look at the roles of a Blockchain</a:t>
            </a:r>
            <a:br>
              <a:rPr lang="en-US" dirty="0"/>
            </a:b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78693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4485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Tree>
    <p:extLst>
      <p:ext uri="{BB962C8B-B14F-4D97-AF65-F5344CB8AC3E}">
        <p14:creationId xmlns:p14="http://schemas.microsoft.com/office/powerpoint/2010/main" val="32363724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2296" y="5280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tendermint.com/docs/spec/abci/" TargetMode="External"/><Relationship Id="rId3" Type="http://schemas.openxmlformats.org/officeDocument/2006/relationships/hyperlink" Target="https://www.apa.org/pubs/journals/releases/psp-a0034231.pdf" TargetMode="External"/><Relationship Id="rId7" Type="http://schemas.openxmlformats.org/officeDocument/2006/relationships/hyperlink" Target="https://tendermint.com/doc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w.coindesk.com/short-guide-blockchain-consensus-protocols/" TargetMode="External"/><Relationship Id="rId5" Type="http://schemas.openxmlformats.org/officeDocument/2006/relationships/hyperlink" Target="https://medium.com/loom-network/understanding-blockchain-fundamentals-part-1-byzantine-fault-tolerance-245f46fe8419" TargetMode="External"/><Relationship Id="rId4" Type="http://schemas.openxmlformats.org/officeDocument/2006/relationships/hyperlink" Target="https://en.wikipedia.org/wiki/Byzantine_fault_tolerance"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527539" y="1596513"/>
            <a:ext cx="11277600" cy="1409700"/>
          </a:xfrm>
        </p:spPr>
        <p:txBody>
          <a:bodyPr/>
          <a:lstStyle/>
          <a:p>
            <a:r>
              <a:rPr lang="en-US" dirty="0"/>
              <a:t>Distributing Cheat Detection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a:xfrm>
            <a:off x="736339" y="2017696"/>
            <a:ext cx="10191601" cy="723900"/>
          </a:xfrm>
        </p:spPr>
        <p:txBody>
          <a:bodyPr/>
          <a:lstStyle/>
          <a:p>
            <a:r>
              <a:rPr lang="en-US" dirty="0"/>
              <a:t>Applying Blockchain to Lessons Learned from Halo</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Jesse Squire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5764610"/>
            <a:ext cx="4388400" cy="318060"/>
          </a:xfrm>
        </p:spPr>
        <p:txBody>
          <a:bodyPr/>
          <a:lstStyle/>
          <a:p>
            <a:r>
              <a:rPr lang="en-US" dirty="0"/>
              <a:t>Senior Software Engineer, Microsoft</a:t>
            </a:r>
          </a:p>
        </p:txBody>
      </p:sp>
      <p:pic>
        <p:nvPicPr>
          <p:cNvPr id="3" name="Picture Placeholder 2">
            <a:extLst>
              <a:ext uri="{FF2B5EF4-FFF2-40B4-BE49-F238E27FC236}">
                <a16:creationId xmlns:a16="http://schemas.microsoft.com/office/drawing/2014/main" id="{F14E0567-20DD-4DF5-8186-384B1D5FA40F}"/>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a:xfrm>
            <a:off x="457200" y="3844315"/>
            <a:ext cx="1524000" cy="1524000"/>
          </a:xfrm>
          <a:effectLst>
            <a:outerShdw blurRad="50800" dist="38100" dir="2700000" algn="tl" rotWithShape="0">
              <a:prstClr val="black">
                <a:alpha val="40000"/>
              </a:prstClr>
            </a:outerShdw>
          </a:effectLst>
        </p:spPr>
      </p:pic>
      <p:graphicFrame>
        <p:nvGraphicFramePr>
          <p:cNvPr id="5" name="Table 4">
            <a:extLst>
              <a:ext uri="{FF2B5EF4-FFF2-40B4-BE49-F238E27FC236}">
                <a16:creationId xmlns:a16="http://schemas.microsoft.com/office/drawing/2014/main" id="{41DBB371-FD67-4C10-AF93-3F80DA531CA8}"/>
              </a:ext>
            </a:extLst>
          </p:cNvPr>
          <p:cNvGraphicFramePr>
            <a:graphicFrameLocks noGrp="1"/>
          </p:cNvGraphicFramePr>
          <p:nvPr/>
        </p:nvGraphicFramePr>
        <p:xfrm>
          <a:off x="4802400" y="4654740"/>
          <a:ext cx="6883200" cy="1524000"/>
        </p:xfrm>
        <a:graphic>
          <a:graphicData uri="http://schemas.openxmlformats.org/drawingml/2006/table">
            <a:tbl>
              <a:tblPr firstRow="1" bandRow="1">
                <a:tableStyleId>{2D5ABB26-0587-4C30-8999-92F81FD0307C}</a:tableStyleId>
              </a:tblPr>
              <a:tblGrid>
                <a:gridCol w="1352215">
                  <a:extLst>
                    <a:ext uri="{9D8B030D-6E8A-4147-A177-3AD203B41FA5}">
                      <a16:colId xmlns:a16="http://schemas.microsoft.com/office/drawing/2014/main" val="851954570"/>
                    </a:ext>
                  </a:extLst>
                </a:gridCol>
                <a:gridCol w="5530985">
                  <a:extLst>
                    <a:ext uri="{9D8B030D-6E8A-4147-A177-3AD203B41FA5}">
                      <a16:colId xmlns:a16="http://schemas.microsoft.com/office/drawing/2014/main" val="899386509"/>
                    </a:ext>
                  </a:extLst>
                </a:gridCol>
              </a:tblGrid>
              <a:tr h="370840">
                <a:tc>
                  <a:txBody>
                    <a:bodyPr/>
                    <a:lstStyle/>
                    <a:p>
                      <a:r>
                        <a:rPr lang="en-US" dirty="0">
                          <a:solidFill>
                            <a:schemeClr val="accent2"/>
                          </a:solidFill>
                        </a:rPr>
                        <a:t>Twitter:</a:t>
                      </a:r>
                    </a:p>
                  </a:txBody>
                  <a:tcPr/>
                </a:tc>
                <a:tc>
                  <a:txBody>
                    <a:bodyPr/>
                    <a:lstStyle/>
                    <a:p>
                      <a:r>
                        <a:rPr lang="en-US" dirty="0"/>
                        <a:t>@</a:t>
                      </a:r>
                      <a:r>
                        <a:rPr lang="en-US" dirty="0" err="1"/>
                        <a:t>Jesse_Squire</a:t>
                      </a:r>
                      <a:endParaRPr lang="en-US" dirty="0"/>
                    </a:p>
                  </a:txBody>
                  <a:tcPr/>
                </a:tc>
                <a:extLst>
                  <a:ext uri="{0D108BD9-81ED-4DB2-BD59-A6C34878D82A}">
                    <a16:rowId xmlns:a16="http://schemas.microsoft.com/office/drawing/2014/main" val="3711237434"/>
                  </a:ext>
                </a:extLst>
              </a:tr>
              <a:tr h="370840">
                <a:tc>
                  <a:txBody>
                    <a:bodyPr/>
                    <a:lstStyle/>
                    <a:p>
                      <a:r>
                        <a:rPr lang="en-US" dirty="0">
                          <a:solidFill>
                            <a:schemeClr val="accent2"/>
                          </a:solidFill>
                        </a:rPr>
                        <a:t>GitHub:</a:t>
                      </a:r>
                    </a:p>
                  </a:txBody>
                  <a:tcPr/>
                </a:tc>
                <a:tc>
                  <a:txBody>
                    <a:bodyPr/>
                    <a:lstStyle/>
                    <a:p>
                      <a:r>
                        <a:rPr lang="en-US" u="none" dirty="0">
                          <a:solidFill>
                            <a:schemeClr val="tx1"/>
                          </a:solidFill>
                        </a:rPr>
                        <a:t>https://www.github.com/jsquire</a:t>
                      </a:r>
                    </a:p>
                  </a:txBody>
                  <a:tcPr/>
                </a:tc>
                <a:extLst>
                  <a:ext uri="{0D108BD9-81ED-4DB2-BD59-A6C34878D82A}">
                    <a16:rowId xmlns:a16="http://schemas.microsoft.com/office/drawing/2014/main" val="2358093281"/>
                  </a:ext>
                </a:extLst>
              </a:tr>
              <a:tr h="370840">
                <a:tc>
                  <a:txBody>
                    <a:bodyPr/>
                    <a:lstStyle/>
                    <a:p>
                      <a:r>
                        <a:rPr lang="en-US" dirty="0">
                          <a:solidFill>
                            <a:schemeClr val="accent2"/>
                          </a:solidFill>
                        </a:rPr>
                        <a:t>LinkedIn:</a:t>
                      </a:r>
                    </a:p>
                  </a:txBody>
                  <a:tcPr/>
                </a:tc>
                <a:tc>
                  <a:txBody>
                    <a:bodyPr/>
                    <a:lstStyle/>
                    <a:p>
                      <a:r>
                        <a:rPr lang="en-US" u="none" dirty="0">
                          <a:solidFill>
                            <a:schemeClr val="tx1"/>
                          </a:solidFill>
                        </a:rPr>
                        <a:t>https://www.linkedin.com/in/JesseSquire</a:t>
                      </a:r>
                    </a:p>
                  </a:txBody>
                  <a:tcPr/>
                </a:tc>
                <a:extLst>
                  <a:ext uri="{0D108BD9-81ED-4DB2-BD59-A6C34878D82A}">
                    <a16:rowId xmlns:a16="http://schemas.microsoft.com/office/drawing/2014/main" val="12771827"/>
                  </a:ext>
                </a:extLst>
              </a:tr>
              <a:tr h="370840">
                <a:tc>
                  <a:txBody>
                    <a:bodyPr/>
                    <a:lstStyle/>
                    <a:p>
                      <a:r>
                        <a:rPr lang="en-US" dirty="0">
                          <a:solidFill>
                            <a:schemeClr val="accent2"/>
                          </a:solidFill>
                        </a:rPr>
                        <a:t>Biography:</a:t>
                      </a:r>
                    </a:p>
                  </a:txBody>
                  <a:tcPr/>
                </a:tc>
                <a:tc>
                  <a:txBody>
                    <a:bodyPr/>
                    <a:lstStyle/>
                    <a:p>
                      <a:r>
                        <a:rPr lang="en-US" u="none" dirty="0">
                          <a:solidFill>
                            <a:schemeClr val="tx1"/>
                          </a:solidFill>
                        </a:rPr>
                        <a:t>https://www.jessesquire.com/about</a:t>
                      </a:r>
                    </a:p>
                  </a:txBody>
                  <a:tcPr/>
                </a:tc>
                <a:extLst>
                  <a:ext uri="{0D108BD9-81ED-4DB2-BD59-A6C34878D82A}">
                    <a16:rowId xmlns:a16="http://schemas.microsoft.com/office/drawing/2014/main" val="1574093685"/>
                  </a:ext>
                </a:extLst>
              </a:tr>
            </a:tbl>
          </a:graphicData>
        </a:graphic>
      </p:graphicFrame>
    </p:spTree>
    <p:extLst>
      <p:ext uri="{BB962C8B-B14F-4D97-AF65-F5344CB8AC3E}">
        <p14:creationId xmlns:p14="http://schemas.microsoft.com/office/powerpoint/2010/main" val="200300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9"/>
            <a:ext cx="6147582" cy="27080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Light Member</a:t>
            </a:r>
          </a:p>
          <a:p>
            <a:pPr lvl="2"/>
            <a:r>
              <a:rPr lang="en-US" sz="2800" dirty="0"/>
              <a:t>Member / Full Member</a:t>
            </a:r>
          </a:p>
          <a:p>
            <a:pPr lvl="2"/>
            <a:r>
              <a:rPr lang="en-US" sz="2800" dirty="0"/>
              <a:t>Validator / Miner</a:t>
            </a:r>
          </a:p>
          <a:p>
            <a:pPr lvl="2"/>
            <a:r>
              <a:rPr lang="en-US" sz="2800" dirty="0"/>
              <a:t>Oracle / Agent</a:t>
            </a:r>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Roles</a:t>
            </a:r>
          </a:p>
          <a:p>
            <a:r>
              <a:rPr lang="en-US" sz="5400" dirty="0">
                <a:solidFill>
                  <a:schemeClr val="accent2"/>
                </a:solidFill>
              </a:rPr>
              <a:t>                 </a:t>
            </a:r>
          </a:p>
        </p:txBody>
      </p:sp>
      <p:pic>
        <p:nvPicPr>
          <p:cNvPr id="2" name="Picture 1">
            <a:extLst>
              <a:ext uri="{FF2B5EF4-FFF2-40B4-BE49-F238E27FC236}">
                <a16:creationId xmlns:a16="http://schemas.microsoft.com/office/drawing/2014/main" id="{74332BBB-32CA-40F4-95E3-55DD27F7F35A}"/>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45121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3087857"/>
            <a:ext cx="6147582" cy="194134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600" dirty="0"/>
              <a:t>Smart Contracts</a:t>
            </a:r>
          </a:p>
          <a:p>
            <a:pPr lvl="2"/>
            <a:r>
              <a:rPr lang="en-US" sz="2600" dirty="0"/>
              <a:t>Application Blockchain Interface (ABCI)</a:t>
            </a:r>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Custom Code on a</a:t>
            </a:r>
          </a:p>
          <a:p>
            <a:r>
              <a:rPr lang="en-US" sz="5400" dirty="0">
                <a:solidFill>
                  <a:schemeClr val="accent2"/>
                </a:solidFill>
              </a:rPr>
              <a:t>                 Blockchain</a:t>
            </a:r>
          </a:p>
          <a:p>
            <a:r>
              <a:rPr lang="en-US" sz="5400" dirty="0">
                <a:solidFill>
                  <a:schemeClr val="accent2"/>
                </a:solidFill>
              </a:rPr>
              <a:t>                 </a:t>
            </a:r>
          </a:p>
        </p:txBody>
      </p:sp>
      <p:pic>
        <p:nvPicPr>
          <p:cNvPr id="3" name="Picture 2">
            <a:extLst>
              <a:ext uri="{FF2B5EF4-FFF2-40B4-BE49-F238E27FC236}">
                <a16:creationId xmlns:a16="http://schemas.microsoft.com/office/drawing/2014/main" id="{4B26DA7F-F40F-41D8-AF0E-71F2C96A6460}"/>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37698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200" dirty="0"/>
              <a:t>Understand a Game Through Observations</a:t>
            </a:r>
          </a:p>
          <a:p>
            <a:pPr lvl="2"/>
            <a:r>
              <a:rPr lang="en-US" sz="2200" dirty="0"/>
              <a:t>Create a Single View of the Game</a:t>
            </a:r>
          </a:p>
          <a:p>
            <a:pPr lvl="2"/>
            <a:r>
              <a:rPr lang="en-US" sz="2200" dirty="0"/>
              <a:t>Use Fewer Server/Service Resources </a:t>
            </a:r>
          </a:p>
          <a:p>
            <a:pPr lvl="2"/>
            <a:r>
              <a:rPr lang="en-US" sz="2200" dirty="0"/>
              <a:t>Trusted Players Help Review Games</a:t>
            </a:r>
          </a:p>
          <a:p>
            <a:pPr lvl="2"/>
            <a:r>
              <a:rPr lang="en-US" sz="2200" dirty="0"/>
              <a:t>Flag Suspected Problems for Follow-Up</a:t>
            </a:r>
          </a:p>
          <a:p>
            <a:pPr lvl="2"/>
            <a:endParaRPr lang="en-US" sz="2800"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Distributed Cheat </a:t>
            </a:r>
          </a:p>
          <a:p>
            <a:r>
              <a:rPr lang="en-US" sz="5400" dirty="0">
                <a:solidFill>
                  <a:schemeClr val="accent2"/>
                </a:solidFill>
              </a:rPr>
              <a:t>         Detection Goals</a:t>
            </a:r>
          </a:p>
        </p:txBody>
      </p:sp>
      <p:pic>
        <p:nvPicPr>
          <p:cNvPr id="2" name="Picture 1">
            <a:extLst>
              <a:ext uri="{FF2B5EF4-FFF2-40B4-BE49-F238E27FC236}">
                <a16:creationId xmlns:a16="http://schemas.microsoft.com/office/drawing/2014/main" id="{112A5A26-8FDC-4EC2-A4EA-390C09EA8B38}"/>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514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878037"/>
            <a:ext cx="6147582" cy="3601329"/>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indent="-222250"/>
            <a:r>
              <a:rPr lang="en-US" sz="3000" dirty="0"/>
              <a:t>Our Game</a:t>
            </a:r>
          </a:p>
          <a:p>
            <a:pPr lvl="3">
              <a:spcAft>
                <a:spcPts val="0"/>
              </a:spcAft>
            </a:pPr>
            <a:r>
              <a:rPr lang="en-US" sz="2000" dirty="0"/>
              <a:t>An understanding of when players are online and available</a:t>
            </a:r>
          </a:p>
          <a:p>
            <a:pPr lvl="3">
              <a:spcAft>
                <a:spcPts val="0"/>
              </a:spcAft>
            </a:pPr>
            <a:endParaRPr lang="en-US" sz="2000" dirty="0"/>
          </a:p>
          <a:p>
            <a:pPr lvl="3"/>
            <a:r>
              <a:rPr lang="en-US" sz="2000" dirty="0"/>
              <a:t>A way to rank player investment in the ecosystem, such as reputation or leaderboard position.  </a:t>
            </a:r>
            <a:r>
              <a:rPr lang="en-US" sz="1600" i="1" dirty="0"/>
              <a:t>(Best if this can be increased or decreased arbitrarily)</a:t>
            </a:r>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We Need</a:t>
            </a:r>
          </a:p>
        </p:txBody>
      </p:sp>
      <p:pic>
        <p:nvPicPr>
          <p:cNvPr id="6" name="Picture 5">
            <a:extLst>
              <a:ext uri="{FF2B5EF4-FFF2-40B4-BE49-F238E27FC236}">
                <a16:creationId xmlns:a16="http://schemas.microsoft.com/office/drawing/2014/main" id="{873FBE53-B0A7-4FF1-B9F1-029E9191B01C}"/>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2881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413803"/>
            <a:ext cx="6147582" cy="4719711"/>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indent="-222250"/>
            <a:r>
              <a:rPr lang="en-US" sz="3000" dirty="0"/>
              <a:t>Blockchain</a:t>
            </a:r>
          </a:p>
          <a:p>
            <a:pPr lvl="3">
              <a:spcAft>
                <a:spcPts val="1200"/>
              </a:spcAft>
            </a:pPr>
            <a:r>
              <a:rPr lang="en-US" sz="2000" dirty="0"/>
              <a:t>The ability to deploy and remove a Blockchain instance on demand</a:t>
            </a:r>
          </a:p>
          <a:p>
            <a:pPr lvl="3">
              <a:spcAft>
                <a:spcPts val="1200"/>
              </a:spcAft>
            </a:pPr>
            <a:r>
              <a:rPr lang="en-US" sz="2000" dirty="0"/>
              <a:t>Transaction validation that can be customized </a:t>
            </a:r>
          </a:p>
          <a:p>
            <a:pPr lvl="3">
              <a:spcAft>
                <a:spcPts val="1200"/>
              </a:spcAft>
            </a:pPr>
            <a:r>
              <a:rPr lang="en-US" sz="2000" dirty="0"/>
              <a:t>A customizable consensus algorithm, preferably proof-of-stake</a:t>
            </a:r>
          </a:p>
          <a:p>
            <a:pPr lvl="3">
              <a:spcAft>
                <a:spcPts val="1200"/>
              </a:spcAft>
            </a:pPr>
            <a:r>
              <a:rPr lang="en-US" sz="2000" dirty="0"/>
              <a:t>A means to designate a member as an Oracle or otherwise explicitly trust a designated member</a:t>
            </a:r>
          </a:p>
          <a:p>
            <a:pPr lvl="3">
              <a:spcAft>
                <a:spcPts val="1200"/>
              </a:spcAft>
            </a:pPr>
            <a:r>
              <a:rPr lang="en-US" sz="2000" dirty="0"/>
              <a:t>Support for an Oracle to invite and kick Validator members</a:t>
            </a:r>
          </a:p>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We Need</a:t>
            </a:r>
          </a:p>
        </p:txBody>
      </p:sp>
      <p:pic>
        <p:nvPicPr>
          <p:cNvPr id="6" name="Picture 5">
            <a:extLst>
              <a:ext uri="{FF2B5EF4-FFF2-40B4-BE49-F238E27FC236}">
                <a16:creationId xmlns:a16="http://schemas.microsoft.com/office/drawing/2014/main" id="{873FBE53-B0A7-4FF1-B9F1-029E9191B01C}"/>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8815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66586DBE-F2BE-4269-B24F-3E396E93EE97}"/>
              </a:ext>
            </a:extLst>
          </p:cNvPr>
          <p:cNvSpPr/>
          <p:nvPr/>
        </p:nvSpPr>
        <p:spPr>
          <a:xfrm>
            <a:off x="9589329" y="4542414"/>
            <a:ext cx="2344306" cy="223708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Validation Arbiter </a:t>
            </a:r>
            <a:r>
              <a:rPr lang="en-US" sz="1600" dirty="0"/>
              <a:t>(Blockchain Oracle)</a:t>
            </a:r>
          </a:p>
        </p:txBody>
      </p:sp>
      <p:sp>
        <p:nvSpPr>
          <p:cNvPr id="39" name="Rectangle: Rounded Corners 38">
            <a:extLst>
              <a:ext uri="{FF2B5EF4-FFF2-40B4-BE49-F238E27FC236}">
                <a16:creationId xmlns:a16="http://schemas.microsoft.com/office/drawing/2014/main" id="{1AAD7E08-7AB0-4596-A6C4-BD68AED8BDB5}"/>
              </a:ext>
            </a:extLst>
          </p:cNvPr>
          <p:cNvSpPr/>
          <p:nvPr/>
        </p:nvSpPr>
        <p:spPr>
          <a:xfrm>
            <a:off x="9475718" y="112372"/>
            <a:ext cx="2595032" cy="43329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Validators</a:t>
            </a:r>
          </a:p>
        </p:txBody>
      </p:sp>
      <p:sp>
        <p:nvSpPr>
          <p:cNvPr id="33" name="Rectangle: Rounded Corners 32">
            <a:extLst>
              <a:ext uri="{FF2B5EF4-FFF2-40B4-BE49-F238E27FC236}">
                <a16:creationId xmlns:a16="http://schemas.microsoft.com/office/drawing/2014/main" id="{42153B85-6B2E-4CC4-83D0-5BDDBBE6F8A9}"/>
              </a:ext>
            </a:extLst>
          </p:cNvPr>
          <p:cNvSpPr/>
          <p:nvPr/>
        </p:nvSpPr>
        <p:spPr>
          <a:xfrm>
            <a:off x="70338" y="1794936"/>
            <a:ext cx="2344305" cy="32681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Active Game Session</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998806"/>
            <a:ext cx="6147582" cy="574682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Generalized Flow</a:t>
            </a:r>
          </a:p>
        </p:txBody>
      </p:sp>
      <p:pic>
        <p:nvPicPr>
          <p:cNvPr id="14" name="Picture 13">
            <a:extLst>
              <a:ext uri="{FF2B5EF4-FFF2-40B4-BE49-F238E27FC236}">
                <a16:creationId xmlns:a16="http://schemas.microsoft.com/office/drawing/2014/main" id="{1DAF10E0-0E11-48B4-A131-7E7F849F1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8923" y="969810"/>
            <a:ext cx="1492322" cy="1292966"/>
          </a:xfrm>
          <a:prstGeom prst="rect">
            <a:avLst/>
          </a:prstGeom>
        </p:spPr>
      </p:pic>
      <p:grpSp>
        <p:nvGrpSpPr>
          <p:cNvPr id="29" name="Group 28">
            <a:extLst>
              <a:ext uri="{FF2B5EF4-FFF2-40B4-BE49-F238E27FC236}">
                <a16:creationId xmlns:a16="http://schemas.microsoft.com/office/drawing/2014/main" id="{5EB72E72-6AD0-4175-8837-76D023AA2F0E}"/>
              </a:ext>
            </a:extLst>
          </p:cNvPr>
          <p:cNvGrpSpPr/>
          <p:nvPr/>
        </p:nvGrpSpPr>
        <p:grpSpPr>
          <a:xfrm>
            <a:off x="342713" y="1918911"/>
            <a:ext cx="1797610" cy="2557229"/>
            <a:chOff x="896353" y="1631169"/>
            <a:chExt cx="1797610" cy="2557229"/>
          </a:xfrm>
        </p:grpSpPr>
        <p:pic>
          <p:nvPicPr>
            <p:cNvPr id="16" name="Picture 15">
              <a:extLst>
                <a:ext uri="{FF2B5EF4-FFF2-40B4-BE49-F238E27FC236}">
                  <a16:creationId xmlns:a16="http://schemas.microsoft.com/office/drawing/2014/main" id="{2AD2AFA5-5998-4352-9778-88C6DA8E725D}"/>
                </a:ext>
              </a:extLst>
            </p:cNvPr>
            <p:cNvPicPr>
              <a:picLocks noChangeAspect="1"/>
            </p:cNvPicPr>
            <p:nvPr/>
          </p:nvPicPr>
          <p:blipFill>
            <a:blip r:embed="rId4"/>
            <a:stretch>
              <a:fillRect/>
            </a:stretch>
          </p:blipFill>
          <p:spPr>
            <a:xfrm>
              <a:off x="896353" y="1631169"/>
              <a:ext cx="1797610" cy="1010898"/>
            </a:xfrm>
            <a:prstGeom prst="rect">
              <a:avLst/>
            </a:prstGeom>
          </p:spPr>
        </p:pic>
        <p:pic>
          <p:nvPicPr>
            <p:cNvPr id="17" name="Picture 16">
              <a:extLst>
                <a:ext uri="{FF2B5EF4-FFF2-40B4-BE49-F238E27FC236}">
                  <a16:creationId xmlns:a16="http://schemas.microsoft.com/office/drawing/2014/main" id="{CF97C409-F6B6-402F-B07A-5AECD4907980}"/>
                </a:ext>
              </a:extLst>
            </p:cNvPr>
            <p:cNvPicPr>
              <a:picLocks noChangeAspect="1"/>
            </p:cNvPicPr>
            <p:nvPr/>
          </p:nvPicPr>
          <p:blipFill>
            <a:blip r:embed="rId4"/>
            <a:stretch>
              <a:fillRect/>
            </a:stretch>
          </p:blipFill>
          <p:spPr>
            <a:xfrm>
              <a:off x="896353" y="2146613"/>
              <a:ext cx="1797610" cy="1010898"/>
            </a:xfrm>
            <a:prstGeom prst="rect">
              <a:avLst/>
            </a:prstGeom>
          </p:spPr>
        </p:pic>
        <p:pic>
          <p:nvPicPr>
            <p:cNvPr id="18" name="Picture 17">
              <a:extLst>
                <a:ext uri="{FF2B5EF4-FFF2-40B4-BE49-F238E27FC236}">
                  <a16:creationId xmlns:a16="http://schemas.microsoft.com/office/drawing/2014/main" id="{5F239E04-B766-4D57-BEAD-BF5082246A89}"/>
                </a:ext>
              </a:extLst>
            </p:cNvPr>
            <p:cNvPicPr>
              <a:picLocks noChangeAspect="1"/>
            </p:cNvPicPr>
            <p:nvPr/>
          </p:nvPicPr>
          <p:blipFill>
            <a:blip r:embed="rId4"/>
            <a:stretch>
              <a:fillRect/>
            </a:stretch>
          </p:blipFill>
          <p:spPr>
            <a:xfrm>
              <a:off x="896353" y="2662057"/>
              <a:ext cx="1797610" cy="1010898"/>
            </a:xfrm>
            <a:prstGeom prst="rect">
              <a:avLst/>
            </a:prstGeom>
          </p:spPr>
        </p:pic>
        <p:pic>
          <p:nvPicPr>
            <p:cNvPr id="19" name="Picture 18">
              <a:extLst>
                <a:ext uri="{FF2B5EF4-FFF2-40B4-BE49-F238E27FC236}">
                  <a16:creationId xmlns:a16="http://schemas.microsoft.com/office/drawing/2014/main" id="{7B757D05-3856-43F7-A002-2AE612067114}"/>
                </a:ext>
              </a:extLst>
            </p:cNvPr>
            <p:cNvPicPr>
              <a:picLocks noChangeAspect="1"/>
            </p:cNvPicPr>
            <p:nvPr/>
          </p:nvPicPr>
          <p:blipFill>
            <a:blip r:embed="rId4"/>
            <a:stretch>
              <a:fillRect/>
            </a:stretch>
          </p:blipFill>
          <p:spPr>
            <a:xfrm>
              <a:off x="896353" y="3177500"/>
              <a:ext cx="1797610" cy="1010898"/>
            </a:xfrm>
            <a:prstGeom prst="rect">
              <a:avLst/>
            </a:prstGeom>
          </p:spPr>
        </p:pic>
      </p:grpSp>
      <p:grpSp>
        <p:nvGrpSpPr>
          <p:cNvPr id="28" name="Group 27">
            <a:extLst>
              <a:ext uri="{FF2B5EF4-FFF2-40B4-BE49-F238E27FC236}">
                <a16:creationId xmlns:a16="http://schemas.microsoft.com/office/drawing/2014/main" id="{5CC2A0BD-C71B-4167-A3EE-27DE19403685}"/>
              </a:ext>
            </a:extLst>
          </p:cNvPr>
          <p:cNvGrpSpPr/>
          <p:nvPr/>
        </p:nvGrpSpPr>
        <p:grpSpPr>
          <a:xfrm>
            <a:off x="9802296" y="159195"/>
            <a:ext cx="1827150" cy="3866060"/>
            <a:chOff x="2464982" y="1249932"/>
            <a:chExt cx="1827150" cy="3866060"/>
          </a:xfrm>
        </p:grpSpPr>
        <p:pic>
          <p:nvPicPr>
            <p:cNvPr id="20" name="Picture 19">
              <a:extLst>
                <a:ext uri="{FF2B5EF4-FFF2-40B4-BE49-F238E27FC236}">
                  <a16:creationId xmlns:a16="http://schemas.microsoft.com/office/drawing/2014/main" id="{52877256-8E90-4402-889B-E20C6E543A94}"/>
                </a:ext>
              </a:extLst>
            </p:cNvPr>
            <p:cNvPicPr>
              <a:picLocks noChangeAspect="1"/>
            </p:cNvPicPr>
            <p:nvPr/>
          </p:nvPicPr>
          <p:blipFill>
            <a:blip r:embed="rId4"/>
            <a:stretch>
              <a:fillRect/>
            </a:stretch>
          </p:blipFill>
          <p:spPr>
            <a:xfrm>
              <a:off x="2479673" y="1657812"/>
              <a:ext cx="1797610" cy="1010898"/>
            </a:xfrm>
            <a:prstGeom prst="rect">
              <a:avLst/>
            </a:prstGeom>
          </p:spPr>
        </p:pic>
        <p:pic>
          <p:nvPicPr>
            <p:cNvPr id="21" name="Picture 20">
              <a:extLst>
                <a:ext uri="{FF2B5EF4-FFF2-40B4-BE49-F238E27FC236}">
                  <a16:creationId xmlns:a16="http://schemas.microsoft.com/office/drawing/2014/main" id="{C4A023D2-0ADA-4A63-9CD5-669774ADEF6B}"/>
                </a:ext>
              </a:extLst>
            </p:cNvPr>
            <p:cNvPicPr>
              <a:picLocks noChangeAspect="1"/>
            </p:cNvPicPr>
            <p:nvPr/>
          </p:nvPicPr>
          <p:blipFill>
            <a:blip r:embed="rId4"/>
            <a:stretch>
              <a:fillRect/>
            </a:stretch>
          </p:blipFill>
          <p:spPr>
            <a:xfrm>
              <a:off x="2494522" y="2065692"/>
              <a:ext cx="1797610" cy="1010898"/>
            </a:xfrm>
            <a:prstGeom prst="rect">
              <a:avLst/>
            </a:prstGeom>
          </p:spPr>
        </p:pic>
        <p:pic>
          <p:nvPicPr>
            <p:cNvPr id="22" name="Picture 21">
              <a:extLst>
                <a:ext uri="{FF2B5EF4-FFF2-40B4-BE49-F238E27FC236}">
                  <a16:creationId xmlns:a16="http://schemas.microsoft.com/office/drawing/2014/main" id="{20C5E291-3815-41CD-A977-4CA09A3496E0}"/>
                </a:ext>
              </a:extLst>
            </p:cNvPr>
            <p:cNvPicPr>
              <a:picLocks noChangeAspect="1"/>
            </p:cNvPicPr>
            <p:nvPr/>
          </p:nvPicPr>
          <p:blipFill>
            <a:blip r:embed="rId4"/>
            <a:stretch>
              <a:fillRect/>
            </a:stretch>
          </p:blipFill>
          <p:spPr>
            <a:xfrm>
              <a:off x="2487098" y="2473572"/>
              <a:ext cx="1797610" cy="1010898"/>
            </a:xfrm>
            <a:prstGeom prst="rect">
              <a:avLst/>
            </a:prstGeom>
          </p:spPr>
        </p:pic>
        <p:pic>
          <p:nvPicPr>
            <p:cNvPr id="23" name="Picture 22">
              <a:extLst>
                <a:ext uri="{FF2B5EF4-FFF2-40B4-BE49-F238E27FC236}">
                  <a16:creationId xmlns:a16="http://schemas.microsoft.com/office/drawing/2014/main" id="{1F745C73-18FA-4E34-8CDF-B0522EBCC5B0}"/>
                </a:ext>
              </a:extLst>
            </p:cNvPr>
            <p:cNvPicPr>
              <a:picLocks noChangeAspect="1"/>
            </p:cNvPicPr>
            <p:nvPr/>
          </p:nvPicPr>
          <p:blipFill>
            <a:blip r:embed="rId4"/>
            <a:stretch>
              <a:fillRect/>
            </a:stretch>
          </p:blipFill>
          <p:spPr>
            <a:xfrm>
              <a:off x="2489327" y="2881452"/>
              <a:ext cx="1797610" cy="1010898"/>
            </a:xfrm>
            <a:prstGeom prst="rect">
              <a:avLst/>
            </a:prstGeom>
          </p:spPr>
        </p:pic>
        <p:pic>
          <p:nvPicPr>
            <p:cNvPr id="24" name="Picture 23">
              <a:extLst>
                <a:ext uri="{FF2B5EF4-FFF2-40B4-BE49-F238E27FC236}">
                  <a16:creationId xmlns:a16="http://schemas.microsoft.com/office/drawing/2014/main" id="{009047C7-DD62-4798-8CB1-238E82EDAB9B}"/>
                </a:ext>
              </a:extLst>
            </p:cNvPr>
            <p:cNvPicPr>
              <a:picLocks noChangeAspect="1"/>
            </p:cNvPicPr>
            <p:nvPr/>
          </p:nvPicPr>
          <p:blipFill>
            <a:blip r:embed="rId4"/>
            <a:stretch>
              <a:fillRect/>
            </a:stretch>
          </p:blipFill>
          <p:spPr>
            <a:xfrm>
              <a:off x="2487098" y="3289332"/>
              <a:ext cx="1797610" cy="1010898"/>
            </a:xfrm>
            <a:prstGeom prst="rect">
              <a:avLst/>
            </a:prstGeom>
          </p:spPr>
        </p:pic>
        <p:pic>
          <p:nvPicPr>
            <p:cNvPr id="25" name="Picture 24">
              <a:extLst>
                <a:ext uri="{FF2B5EF4-FFF2-40B4-BE49-F238E27FC236}">
                  <a16:creationId xmlns:a16="http://schemas.microsoft.com/office/drawing/2014/main" id="{A643EA54-7F4F-4D67-A547-2C635748E288}"/>
                </a:ext>
              </a:extLst>
            </p:cNvPr>
            <p:cNvPicPr>
              <a:picLocks noChangeAspect="1"/>
            </p:cNvPicPr>
            <p:nvPr/>
          </p:nvPicPr>
          <p:blipFill>
            <a:blip r:embed="rId4"/>
            <a:stretch>
              <a:fillRect/>
            </a:stretch>
          </p:blipFill>
          <p:spPr>
            <a:xfrm>
              <a:off x="2494522" y="1249932"/>
              <a:ext cx="1797610" cy="1010898"/>
            </a:xfrm>
            <a:prstGeom prst="rect">
              <a:avLst/>
            </a:prstGeom>
          </p:spPr>
        </p:pic>
        <p:pic>
          <p:nvPicPr>
            <p:cNvPr id="26" name="Picture 25">
              <a:extLst>
                <a:ext uri="{FF2B5EF4-FFF2-40B4-BE49-F238E27FC236}">
                  <a16:creationId xmlns:a16="http://schemas.microsoft.com/office/drawing/2014/main" id="{FA35BA55-B847-4B7F-8A05-9A3DCD93823F}"/>
                </a:ext>
              </a:extLst>
            </p:cNvPr>
            <p:cNvPicPr>
              <a:picLocks noChangeAspect="1"/>
            </p:cNvPicPr>
            <p:nvPr/>
          </p:nvPicPr>
          <p:blipFill>
            <a:blip r:embed="rId4"/>
            <a:stretch>
              <a:fillRect/>
            </a:stretch>
          </p:blipFill>
          <p:spPr>
            <a:xfrm>
              <a:off x="2476040" y="3697212"/>
              <a:ext cx="1797610" cy="1010898"/>
            </a:xfrm>
            <a:prstGeom prst="rect">
              <a:avLst/>
            </a:prstGeom>
          </p:spPr>
        </p:pic>
        <p:pic>
          <p:nvPicPr>
            <p:cNvPr id="27" name="Picture 26">
              <a:extLst>
                <a:ext uri="{FF2B5EF4-FFF2-40B4-BE49-F238E27FC236}">
                  <a16:creationId xmlns:a16="http://schemas.microsoft.com/office/drawing/2014/main" id="{F5C3F600-E37F-4668-913F-98CACD73B4CC}"/>
                </a:ext>
              </a:extLst>
            </p:cNvPr>
            <p:cNvPicPr>
              <a:picLocks noChangeAspect="1"/>
            </p:cNvPicPr>
            <p:nvPr/>
          </p:nvPicPr>
          <p:blipFill>
            <a:blip r:embed="rId4"/>
            <a:stretch>
              <a:fillRect/>
            </a:stretch>
          </p:blipFill>
          <p:spPr>
            <a:xfrm>
              <a:off x="2464982" y="4105094"/>
              <a:ext cx="1797610" cy="1010898"/>
            </a:xfrm>
            <a:prstGeom prst="rect">
              <a:avLst/>
            </a:prstGeom>
          </p:spPr>
        </p:pic>
      </p:grpSp>
      <p:grpSp>
        <p:nvGrpSpPr>
          <p:cNvPr id="42" name="Group 41">
            <a:extLst>
              <a:ext uri="{FF2B5EF4-FFF2-40B4-BE49-F238E27FC236}">
                <a16:creationId xmlns:a16="http://schemas.microsoft.com/office/drawing/2014/main" id="{33112B74-3A99-45CE-9215-A956A7E88AF3}"/>
              </a:ext>
            </a:extLst>
          </p:cNvPr>
          <p:cNvGrpSpPr/>
          <p:nvPr/>
        </p:nvGrpSpPr>
        <p:grpSpPr>
          <a:xfrm>
            <a:off x="9915908" y="4650057"/>
            <a:ext cx="1680180" cy="1495872"/>
            <a:chOff x="9915908" y="4650057"/>
            <a:chExt cx="1680180" cy="1495872"/>
          </a:xfrm>
        </p:grpSpPr>
        <p:pic>
          <p:nvPicPr>
            <p:cNvPr id="2060" name="Picture 12" descr="Home-Server-icon.png (256Ã256)">
              <a:extLst>
                <a:ext uri="{FF2B5EF4-FFF2-40B4-BE49-F238E27FC236}">
                  <a16:creationId xmlns:a16="http://schemas.microsoft.com/office/drawing/2014/main" id="{2F2F137F-8CF4-4C72-86A1-7C8F8FB10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408" y="4650057"/>
              <a:ext cx="1304680" cy="13046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lc_arbiter_ripa_moramee1120-0f953aa35fa5490a9c0de1168fe69ea9.png (1120Ã1120)">
              <a:extLst>
                <a:ext uri="{FF2B5EF4-FFF2-40B4-BE49-F238E27FC236}">
                  <a16:creationId xmlns:a16="http://schemas.microsoft.com/office/drawing/2014/main" id="{6B89D160-68A1-4403-BAE3-9BE4BDBF8C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15908" y="5253075"/>
              <a:ext cx="892854" cy="8928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Arrow Connector 34">
            <a:extLst>
              <a:ext uri="{FF2B5EF4-FFF2-40B4-BE49-F238E27FC236}">
                <a16:creationId xmlns:a16="http://schemas.microsoft.com/office/drawing/2014/main" id="{B31D6CCE-4661-4168-B57E-13549C642FEA}"/>
              </a:ext>
            </a:extLst>
          </p:cNvPr>
          <p:cNvCxnSpPr>
            <a:endCxn id="32" idx="1"/>
          </p:cNvCxnSpPr>
          <p:nvPr/>
        </p:nvCxnSpPr>
        <p:spPr>
          <a:xfrm flipV="1">
            <a:off x="2140323" y="817222"/>
            <a:ext cx="5174954" cy="1607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3194844-8017-403E-841B-9BCA36E36AB0}"/>
              </a:ext>
            </a:extLst>
          </p:cNvPr>
          <p:cNvCxnSpPr>
            <a:stCxn id="32" idx="1"/>
            <a:endCxn id="14" idx="3"/>
          </p:cNvCxnSpPr>
          <p:nvPr/>
        </p:nvCxnSpPr>
        <p:spPr>
          <a:xfrm flipH="1">
            <a:off x="5321245" y="817222"/>
            <a:ext cx="1994032" cy="799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748BF48-1F13-4CA0-9286-598E5DE9B211}"/>
              </a:ext>
            </a:extLst>
          </p:cNvPr>
          <p:cNvCxnSpPr>
            <a:stCxn id="32" idx="3"/>
            <a:endCxn id="39" idx="1"/>
          </p:cNvCxnSpPr>
          <p:nvPr/>
        </p:nvCxnSpPr>
        <p:spPr>
          <a:xfrm>
            <a:off x="8749152" y="817222"/>
            <a:ext cx="726566" cy="1461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103A37-FDB3-45C1-886B-D7B25A9AC414}"/>
              </a:ext>
            </a:extLst>
          </p:cNvPr>
          <p:cNvCxnSpPr>
            <a:cxnSpLocks/>
            <a:endCxn id="41" idx="1"/>
          </p:cNvCxnSpPr>
          <p:nvPr/>
        </p:nvCxnSpPr>
        <p:spPr>
          <a:xfrm>
            <a:off x="7975409" y="1216757"/>
            <a:ext cx="1613920" cy="4444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6B7C0217-7FFC-4FB0-879B-E9A903C534FF}"/>
              </a:ext>
            </a:extLst>
          </p:cNvPr>
          <p:cNvGrpSpPr/>
          <p:nvPr/>
        </p:nvGrpSpPr>
        <p:grpSpPr>
          <a:xfrm>
            <a:off x="7315277" y="59759"/>
            <a:ext cx="1741273" cy="1343690"/>
            <a:chOff x="7315277" y="59759"/>
            <a:chExt cx="1741273" cy="1343690"/>
          </a:xfrm>
        </p:grpSpPr>
        <p:pic>
          <p:nvPicPr>
            <p:cNvPr id="32" name="Picture 31">
              <a:extLst>
                <a:ext uri="{FF2B5EF4-FFF2-40B4-BE49-F238E27FC236}">
                  <a16:creationId xmlns:a16="http://schemas.microsoft.com/office/drawing/2014/main" id="{8B2CABE2-AB35-447A-B4E6-1333D0678A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77" y="230994"/>
              <a:ext cx="1433875" cy="1172455"/>
            </a:xfrm>
            <a:prstGeom prst="rect">
              <a:avLst/>
            </a:prstGeom>
          </p:spPr>
        </p:pic>
        <p:sp>
          <p:nvSpPr>
            <p:cNvPr id="52" name="Title 3">
              <a:extLst>
                <a:ext uri="{FF2B5EF4-FFF2-40B4-BE49-F238E27FC236}">
                  <a16:creationId xmlns:a16="http://schemas.microsoft.com/office/drawing/2014/main" id="{82BF1196-FC24-40F1-BA22-B74B7097EFBE}"/>
                </a:ext>
              </a:extLst>
            </p:cNvPr>
            <p:cNvSpPr txBox="1">
              <a:spLocks/>
            </p:cNvSpPr>
            <p:nvPr/>
          </p:nvSpPr>
          <p:spPr>
            <a:xfrm>
              <a:off x="7520826" y="59759"/>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1800" dirty="0">
                  <a:solidFill>
                    <a:schemeClr val="accent4">
                      <a:lumMod val="60000"/>
                      <a:lumOff val="40000"/>
                    </a:schemeClr>
                  </a:solidFill>
                </a:rPr>
                <a:t>Game Services</a:t>
              </a:r>
            </a:p>
          </p:txBody>
        </p:sp>
      </p:grpSp>
      <p:sp>
        <p:nvSpPr>
          <p:cNvPr id="47" name="Rectangle: Rounded Corners 46">
            <a:extLst>
              <a:ext uri="{FF2B5EF4-FFF2-40B4-BE49-F238E27FC236}">
                <a16:creationId xmlns:a16="http://schemas.microsoft.com/office/drawing/2014/main" id="{D5B5501B-8999-49B1-AE02-CAA67DBD44A1}"/>
              </a:ext>
            </a:extLst>
          </p:cNvPr>
          <p:cNvSpPr/>
          <p:nvPr/>
        </p:nvSpPr>
        <p:spPr>
          <a:xfrm>
            <a:off x="4796565" y="1883093"/>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sp>
        <p:nvSpPr>
          <p:cNvPr id="55" name="Rectangle: Rounded Corners 54">
            <a:extLst>
              <a:ext uri="{FF2B5EF4-FFF2-40B4-BE49-F238E27FC236}">
                <a16:creationId xmlns:a16="http://schemas.microsoft.com/office/drawing/2014/main" id="{B2E7A587-70D3-4B2F-A0C7-CFBEF84BAE92}"/>
              </a:ext>
            </a:extLst>
          </p:cNvPr>
          <p:cNvSpPr/>
          <p:nvPr/>
        </p:nvSpPr>
        <p:spPr>
          <a:xfrm>
            <a:off x="4796565" y="2268850"/>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sp>
        <p:nvSpPr>
          <p:cNvPr id="56" name="Rectangle: Rounded Corners 55">
            <a:extLst>
              <a:ext uri="{FF2B5EF4-FFF2-40B4-BE49-F238E27FC236}">
                <a16:creationId xmlns:a16="http://schemas.microsoft.com/office/drawing/2014/main" id="{CADB138C-A04B-4A4C-A77C-9BBD1DADEFE6}"/>
              </a:ext>
            </a:extLst>
          </p:cNvPr>
          <p:cNvSpPr/>
          <p:nvPr/>
        </p:nvSpPr>
        <p:spPr>
          <a:xfrm>
            <a:off x="4796565" y="2654607"/>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Invalid Observation</a:t>
            </a:r>
          </a:p>
        </p:txBody>
      </p:sp>
      <p:cxnSp>
        <p:nvCxnSpPr>
          <p:cNvPr id="49" name="Straight Arrow Connector 48">
            <a:extLst>
              <a:ext uri="{FF2B5EF4-FFF2-40B4-BE49-F238E27FC236}">
                <a16:creationId xmlns:a16="http://schemas.microsoft.com/office/drawing/2014/main" id="{0070543C-B6B4-4F36-BEB9-B2C9ACF8FE56}"/>
              </a:ext>
            </a:extLst>
          </p:cNvPr>
          <p:cNvCxnSpPr>
            <a:endCxn id="47" idx="1"/>
          </p:cNvCxnSpPr>
          <p:nvPr/>
        </p:nvCxnSpPr>
        <p:spPr>
          <a:xfrm flipV="1">
            <a:off x="1822620" y="2042513"/>
            <a:ext cx="2973945" cy="887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0BA7337-5D0C-4368-BBEE-697244C62DCB}"/>
              </a:ext>
            </a:extLst>
          </p:cNvPr>
          <p:cNvCxnSpPr>
            <a:cxnSpLocks/>
            <a:endCxn id="47" idx="3"/>
          </p:cNvCxnSpPr>
          <p:nvPr/>
        </p:nvCxnSpPr>
        <p:spPr>
          <a:xfrm flipH="1">
            <a:off x="7776278" y="1480404"/>
            <a:ext cx="2394664" cy="5621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4" name="Straight Arrow Connector 53">
            <a:extLst>
              <a:ext uri="{FF2B5EF4-FFF2-40B4-BE49-F238E27FC236}">
                <a16:creationId xmlns:a16="http://schemas.microsoft.com/office/drawing/2014/main" id="{47DA5270-6B0B-4BE7-B395-42C32FF02805}"/>
              </a:ext>
            </a:extLst>
          </p:cNvPr>
          <p:cNvCxnSpPr>
            <a:endCxn id="55" idx="1"/>
          </p:cNvCxnSpPr>
          <p:nvPr/>
        </p:nvCxnSpPr>
        <p:spPr>
          <a:xfrm flipV="1">
            <a:off x="1820391" y="2428270"/>
            <a:ext cx="2976174" cy="149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66418A84-40DD-4F46-97BE-3B5A71293DD1}"/>
              </a:ext>
            </a:extLst>
          </p:cNvPr>
          <p:cNvCxnSpPr>
            <a:endCxn id="55" idx="3"/>
          </p:cNvCxnSpPr>
          <p:nvPr/>
        </p:nvCxnSpPr>
        <p:spPr>
          <a:xfrm flipH="1">
            <a:off x="7776278" y="671678"/>
            <a:ext cx="2345428" cy="17565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0" name="Straight Arrow Connector 59">
            <a:extLst>
              <a:ext uri="{FF2B5EF4-FFF2-40B4-BE49-F238E27FC236}">
                <a16:creationId xmlns:a16="http://schemas.microsoft.com/office/drawing/2014/main" id="{64773825-0891-49AE-9F18-42E19D5BE200}"/>
              </a:ext>
            </a:extLst>
          </p:cNvPr>
          <p:cNvCxnSpPr>
            <a:endCxn id="56" idx="1"/>
          </p:cNvCxnSpPr>
          <p:nvPr/>
        </p:nvCxnSpPr>
        <p:spPr>
          <a:xfrm flipV="1">
            <a:off x="1871003" y="2814027"/>
            <a:ext cx="2925562" cy="641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F8279C6-987E-4D2A-93C1-0F2633286586}"/>
              </a:ext>
            </a:extLst>
          </p:cNvPr>
          <p:cNvCxnSpPr>
            <a:endCxn id="56" idx="3"/>
          </p:cNvCxnSpPr>
          <p:nvPr/>
        </p:nvCxnSpPr>
        <p:spPr>
          <a:xfrm flipH="1" flipV="1">
            <a:off x="7776278" y="2814027"/>
            <a:ext cx="2289156" cy="2594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9" name="Rectangle: Rounded Corners 68">
            <a:extLst>
              <a:ext uri="{FF2B5EF4-FFF2-40B4-BE49-F238E27FC236}">
                <a16:creationId xmlns:a16="http://schemas.microsoft.com/office/drawing/2014/main" id="{C7DD685E-0285-466A-9D74-871339CC64F6}"/>
              </a:ext>
            </a:extLst>
          </p:cNvPr>
          <p:cNvSpPr/>
          <p:nvPr/>
        </p:nvSpPr>
        <p:spPr>
          <a:xfrm>
            <a:off x="4796565" y="342612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cxnSp>
        <p:nvCxnSpPr>
          <p:cNvPr id="64" name="Straight Arrow Connector 63">
            <a:extLst>
              <a:ext uri="{FF2B5EF4-FFF2-40B4-BE49-F238E27FC236}">
                <a16:creationId xmlns:a16="http://schemas.microsoft.com/office/drawing/2014/main" id="{C1EB6F4D-F29A-43BE-A395-3A52907676D8}"/>
              </a:ext>
            </a:extLst>
          </p:cNvPr>
          <p:cNvCxnSpPr>
            <a:endCxn id="69" idx="1"/>
          </p:cNvCxnSpPr>
          <p:nvPr/>
        </p:nvCxnSpPr>
        <p:spPr>
          <a:xfrm>
            <a:off x="1877347" y="3378275"/>
            <a:ext cx="2919218" cy="207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B65A4DBE-A3AA-4A21-B43B-6081CB5900D5}"/>
              </a:ext>
            </a:extLst>
          </p:cNvPr>
          <p:cNvCxnSpPr>
            <a:endCxn id="69" idx="3"/>
          </p:cNvCxnSpPr>
          <p:nvPr/>
        </p:nvCxnSpPr>
        <p:spPr>
          <a:xfrm flipH="1">
            <a:off x="7776278" y="2347387"/>
            <a:ext cx="2453850" cy="12381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4" name="Rectangle: Rounded Corners 73">
            <a:extLst>
              <a:ext uri="{FF2B5EF4-FFF2-40B4-BE49-F238E27FC236}">
                <a16:creationId xmlns:a16="http://schemas.microsoft.com/office/drawing/2014/main" id="{895FF914-3B88-4774-BD84-1CA149EA2879}"/>
              </a:ext>
            </a:extLst>
          </p:cNvPr>
          <p:cNvSpPr/>
          <p:nvPr/>
        </p:nvSpPr>
        <p:spPr>
          <a:xfrm>
            <a:off x="4796565" y="3811878"/>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Session End</a:t>
            </a:r>
          </a:p>
        </p:txBody>
      </p:sp>
      <p:cxnSp>
        <p:nvCxnSpPr>
          <p:cNvPr id="68" name="Straight Arrow Connector 67">
            <a:extLst>
              <a:ext uri="{FF2B5EF4-FFF2-40B4-BE49-F238E27FC236}">
                <a16:creationId xmlns:a16="http://schemas.microsoft.com/office/drawing/2014/main" id="{8084AF16-8318-4E8B-83E5-2AE851011B88}"/>
              </a:ext>
            </a:extLst>
          </p:cNvPr>
          <p:cNvCxnSpPr>
            <a:endCxn id="74" idx="1"/>
          </p:cNvCxnSpPr>
          <p:nvPr/>
        </p:nvCxnSpPr>
        <p:spPr>
          <a:xfrm flipV="1">
            <a:off x="1857305" y="3971298"/>
            <a:ext cx="2939260" cy="466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077869C1-BE07-4B59-B475-7F57C0C814D9}"/>
              </a:ext>
            </a:extLst>
          </p:cNvPr>
          <p:cNvCxnSpPr>
            <a:stCxn id="41" idx="1"/>
            <a:endCxn id="74" idx="3"/>
          </p:cNvCxnSpPr>
          <p:nvPr/>
        </p:nvCxnSpPr>
        <p:spPr>
          <a:xfrm flipH="1" flipV="1">
            <a:off x="7776278" y="3971298"/>
            <a:ext cx="1813051" cy="16896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9" name="Rectangle: Rounded Corners 78">
            <a:extLst>
              <a:ext uri="{FF2B5EF4-FFF2-40B4-BE49-F238E27FC236}">
                <a16:creationId xmlns:a16="http://schemas.microsoft.com/office/drawing/2014/main" id="{5C8CA423-206E-4F93-856E-EE392C020825}"/>
              </a:ext>
            </a:extLst>
          </p:cNvPr>
          <p:cNvSpPr/>
          <p:nvPr/>
        </p:nvSpPr>
        <p:spPr>
          <a:xfrm>
            <a:off x="4796565" y="3040364"/>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Suspicious</a:t>
            </a:r>
          </a:p>
        </p:txBody>
      </p:sp>
      <p:cxnSp>
        <p:nvCxnSpPr>
          <p:cNvPr id="75" name="Straight Arrow Connector 74">
            <a:extLst>
              <a:ext uri="{FF2B5EF4-FFF2-40B4-BE49-F238E27FC236}">
                <a16:creationId xmlns:a16="http://schemas.microsoft.com/office/drawing/2014/main" id="{056F3A32-E7B2-475A-92FC-59659D0E966F}"/>
              </a:ext>
            </a:extLst>
          </p:cNvPr>
          <p:cNvCxnSpPr>
            <a:cxnSpLocks/>
            <a:endCxn id="79" idx="3"/>
          </p:cNvCxnSpPr>
          <p:nvPr/>
        </p:nvCxnSpPr>
        <p:spPr>
          <a:xfrm flipH="1">
            <a:off x="7776278" y="3087562"/>
            <a:ext cx="2289156" cy="11222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8" name="Straight Arrow Connector 77">
            <a:extLst>
              <a:ext uri="{FF2B5EF4-FFF2-40B4-BE49-F238E27FC236}">
                <a16:creationId xmlns:a16="http://schemas.microsoft.com/office/drawing/2014/main" id="{9858A6C5-BDBE-45D7-AAD4-1B0E578F59BF}"/>
              </a:ext>
            </a:extLst>
          </p:cNvPr>
          <p:cNvCxnSpPr>
            <a:stCxn id="41" idx="1"/>
            <a:endCxn id="79" idx="3"/>
          </p:cNvCxnSpPr>
          <p:nvPr/>
        </p:nvCxnSpPr>
        <p:spPr>
          <a:xfrm flipH="1" flipV="1">
            <a:off x="7776278" y="3199784"/>
            <a:ext cx="1813051" cy="246117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6" name="Rectangle: Rounded Corners 85">
            <a:extLst>
              <a:ext uri="{FF2B5EF4-FFF2-40B4-BE49-F238E27FC236}">
                <a16:creationId xmlns:a16="http://schemas.microsoft.com/office/drawing/2014/main" id="{244681B3-3050-42EC-AD51-152BEC9750DB}"/>
              </a:ext>
            </a:extLst>
          </p:cNvPr>
          <p:cNvSpPr/>
          <p:nvPr/>
        </p:nvSpPr>
        <p:spPr>
          <a:xfrm>
            <a:off x="4796565" y="4197635"/>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sp>
        <p:nvSpPr>
          <p:cNvPr id="87" name="Rectangle: Rounded Corners 86">
            <a:extLst>
              <a:ext uri="{FF2B5EF4-FFF2-40B4-BE49-F238E27FC236}">
                <a16:creationId xmlns:a16="http://schemas.microsoft.com/office/drawing/2014/main" id="{F071144F-C7FE-4F75-9512-BA59F9EEC8E7}"/>
              </a:ext>
            </a:extLst>
          </p:cNvPr>
          <p:cNvSpPr/>
          <p:nvPr/>
        </p:nvSpPr>
        <p:spPr>
          <a:xfrm>
            <a:off x="4796565" y="4850678"/>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sp>
        <p:nvSpPr>
          <p:cNvPr id="88" name="Title 3">
            <a:extLst>
              <a:ext uri="{FF2B5EF4-FFF2-40B4-BE49-F238E27FC236}">
                <a16:creationId xmlns:a16="http://schemas.microsoft.com/office/drawing/2014/main" id="{9A2BA09E-57A8-4D1F-B197-D25C29B25FD1}"/>
              </a:ext>
            </a:extLst>
          </p:cNvPr>
          <p:cNvSpPr txBox="1">
            <a:spLocks/>
          </p:cNvSpPr>
          <p:nvPr/>
        </p:nvSpPr>
        <p:spPr>
          <a:xfrm>
            <a:off x="5478556" y="4506560"/>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algn="ctr"/>
            <a:r>
              <a:rPr lang="en-US" sz="1800" dirty="0">
                <a:solidFill>
                  <a:schemeClr val="bg2"/>
                </a:solidFill>
              </a:rPr>
              <a:t>…</a:t>
            </a:r>
          </a:p>
        </p:txBody>
      </p:sp>
      <p:cxnSp>
        <p:nvCxnSpPr>
          <p:cNvPr id="81" name="Straight Arrow Connector 80">
            <a:extLst>
              <a:ext uri="{FF2B5EF4-FFF2-40B4-BE49-F238E27FC236}">
                <a16:creationId xmlns:a16="http://schemas.microsoft.com/office/drawing/2014/main" id="{238A4835-6A73-4B25-87B2-B10354C561ED}"/>
              </a:ext>
            </a:extLst>
          </p:cNvPr>
          <p:cNvCxnSpPr>
            <a:endCxn id="86" idx="3"/>
          </p:cNvCxnSpPr>
          <p:nvPr/>
        </p:nvCxnSpPr>
        <p:spPr>
          <a:xfrm flipH="1">
            <a:off x="7776278" y="671678"/>
            <a:ext cx="2381922" cy="368537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1" name="Straight Arrow Connector 90">
            <a:extLst>
              <a:ext uri="{FF2B5EF4-FFF2-40B4-BE49-F238E27FC236}">
                <a16:creationId xmlns:a16="http://schemas.microsoft.com/office/drawing/2014/main" id="{C38632B0-FE82-4510-9C2F-A8E20A0512FF}"/>
              </a:ext>
            </a:extLst>
          </p:cNvPr>
          <p:cNvCxnSpPr>
            <a:cxnSpLocks/>
          </p:cNvCxnSpPr>
          <p:nvPr/>
        </p:nvCxnSpPr>
        <p:spPr>
          <a:xfrm flipH="1">
            <a:off x="6397813" y="1070234"/>
            <a:ext cx="3742141" cy="36387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4" name="Straight Arrow Connector 93">
            <a:extLst>
              <a:ext uri="{FF2B5EF4-FFF2-40B4-BE49-F238E27FC236}">
                <a16:creationId xmlns:a16="http://schemas.microsoft.com/office/drawing/2014/main" id="{1FB461A8-0DD2-465F-BFD9-35E5D61F4134}"/>
              </a:ext>
            </a:extLst>
          </p:cNvPr>
          <p:cNvCxnSpPr>
            <a:cxnSpLocks/>
          </p:cNvCxnSpPr>
          <p:nvPr/>
        </p:nvCxnSpPr>
        <p:spPr>
          <a:xfrm flipH="1">
            <a:off x="6384384" y="1480404"/>
            <a:ext cx="3805319" cy="32672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7" name="Straight Arrow Connector 96">
            <a:extLst>
              <a:ext uri="{FF2B5EF4-FFF2-40B4-BE49-F238E27FC236}">
                <a16:creationId xmlns:a16="http://schemas.microsoft.com/office/drawing/2014/main" id="{A77A17A1-D4C0-4A17-8B45-7F08650BE143}"/>
              </a:ext>
            </a:extLst>
          </p:cNvPr>
          <p:cNvCxnSpPr>
            <a:cxnSpLocks/>
          </p:cNvCxnSpPr>
          <p:nvPr/>
        </p:nvCxnSpPr>
        <p:spPr>
          <a:xfrm flipH="1">
            <a:off x="6452235" y="1947836"/>
            <a:ext cx="3664242" cy="276111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9" name="Straight Arrow Connector 98">
            <a:extLst>
              <a:ext uri="{FF2B5EF4-FFF2-40B4-BE49-F238E27FC236}">
                <a16:creationId xmlns:a16="http://schemas.microsoft.com/office/drawing/2014/main" id="{761CDA27-DC1A-4364-915A-12A8089B35AE}"/>
              </a:ext>
            </a:extLst>
          </p:cNvPr>
          <p:cNvCxnSpPr>
            <a:cxnSpLocks/>
          </p:cNvCxnSpPr>
          <p:nvPr/>
        </p:nvCxnSpPr>
        <p:spPr>
          <a:xfrm flipH="1">
            <a:off x="6452235" y="2358160"/>
            <a:ext cx="3765948" cy="23599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2" name="Straight Arrow Connector 101">
            <a:extLst>
              <a:ext uri="{FF2B5EF4-FFF2-40B4-BE49-F238E27FC236}">
                <a16:creationId xmlns:a16="http://schemas.microsoft.com/office/drawing/2014/main" id="{9E11E407-70AF-4773-97C3-AAD08D1B31E7}"/>
              </a:ext>
            </a:extLst>
          </p:cNvPr>
          <p:cNvCxnSpPr>
            <a:cxnSpLocks/>
          </p:cNvCxnSpPr>
          <p:nvPr/>
        </p:nvCxnSpPr>
        <p:spPr>
          <a:xfrm flipH="1">
            <a:off x="6403042" y="2747110"/>
            <a:ext cx="3736913" cy="19457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5" name="Straight Arrow Connector 104">
            <a:extLst>
              <a:ext uri="{FF2B5EF4-FFF2-40B4-BE49-F238E27FC236}">
                <a16:creationId xmlns:a16="http://schemas.microsoft.com/office/drawing/2014/main" id="{40095611-14DD-40D6-B54E-639561BF5AFB}"/>
              </a:ext>
            </a:extLst>
          </p:cNvPr>
          <p:cNvCxnSpPr>
            <a:cxnSpLocks/>
          </p:cNvCxnSpPr>
          <p:nvPr/>
        </p:nvCxnSpPr>
        <p:spPr>
          <a:xfrm flipH="1">
            <a:off x="6397813" y="3129210"/>
            <a:ext cx="3707917" cy="15636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7" name="Straight Arrow Connector 106">
            <a:extLst>
              <a:ext uri="{FF2B5EF4-FFF2-40B4-BE49-F238E27FC236}">
                <a16:creationId xmlns:a16="http://schemas.microsoft.com/office/drawing/2014/main" id="{63EBC3DF-6966-4511-87C6-30A1BA7DA911}"/>
              </a:ext>
            </a:extLst>
          </p:cNvPr>
          <p:cNvCxnSpPr>
            <a:cxnSpLocks/>
          </p:cNvCxnSpPr>
          <p:nvPr/>
        </p:nvCxnSpPr>
        <p:spPr>
          <a:xfrm flipH="1">
            <a:off x="6397813" y="3547543"/>
            <a:ext cx="3786515" cy="114533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9" name="Straight Arrow Connector 108">
            <a:extLst>
              <a:ext uri="{FF2B5EF4-FFF2-40B4-BE49-F238E27FC236}">
                <a16:creationId xmlns:a16="http://schemas.microsoft.com/office/drawing/2014/main" id="{6F529BE5-6F03-456B-BA3A-F9E6B22F44E6}"/>
              </a:ext>
            </a:extLst>
          </p:cNvPr>
          <p:cNvCxnSpPr>
            <a:cxnSpLocks/>
            <a:stCxn id="41" idx="1"/>
            <a:endCxn id="87" idx="3"/>
          </p:cNvCxnSpPr>
          <p:nvPr/>
        </p:nvCxnSpPr>
        <p:spPr>
          <a:xfrm flipH="1" flipV="1">
            <a:off x="7776278" y="5010098"/>
            <a:ext cx="1813051" cy="650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3" name="Straight Arrow Connector 112">
            <a:extLst>
              <a:ext uri="{FF2B5EF4-FFF2-40B4-BE49-F238E27FC236}">
                <a16:creationId xmlns:a16="http://schemas.microsoft.com/office/drawing/2014/main" id="{4A7C8452-B717-4848-BA86-D0850481FE91}"/>
              </a:ext>
            </a:extLst>
          </p:cNvPr>
          <p:cNvCxnSpPr>
            <a:cxnSpLocks/>
            <a:stCxn id="41" idx="1"/>
            <a:endCxn id="86" idx="3"/>
          </p:cNvCxnSpPr>
          <p:nvPr/>
        </p:nvCxnSpPr>
        <p:spPr>
          <a:xfrm flipH="1" flipV="1">
            <a:off x="7776278" y="4357055"/>
            <a:ext cx="1813051" cy="13039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6" name="Straight Arrow Connector 115">
            <a:extLst>
              <a:ext uri="{FF2B5EF4-FFF2-40B4-BE49-F238E27FC236}">
                <a16:creationId xmlns:a16="http://schemas.microsoft.com/office/drawing/2014/main" id="{E9408193-E437-45F4-9FC7-9C1A22AF0C21}"/>
              </a:ext>
            </a:extLst>
          </p:cNvPr>
          <p:cNvCxnSpPr>
            <a:cxnSpLocks/>
            <a:stCxn id="41" idx="1"/>
            <a:endCxn id="87" idx="3"/>
          </p:cNvCxnSpPr>
          <p:nvPr/>
        </p:nvCxnSpPr>
        <p:spPr>
          <a:xfrm flipH="1" flipV="1">
            <a:off x="7776278" y="5010098"/>
            <a:ext cx="1813051" cy="650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1" name="Rectangle: Rounded Corners 120">
            <a:extLst>
              <a:ext uri="{FF2B5EF4-FFF2-40B4-BE49-F238E27FC236}">
                <a16:creationId xmlns:a16="http://schemas.microsoft.com/office/drawing/2014/main" id="{F644DC5D-08FA-40CF-8B28-3D6474D26EFF}"/>
              </a:ext>
            </a:extLst>
          </p:cNvPr>
          <p:cNvSpPr/>
          <p:nvPr/>
        </p:nvSpPr>
        <p:spPr>
          <a:xfrm>
            <a:off x="4796565" y="5243489"/>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Attestation Complete</a:t>
            </a:r>
          </a:p>
        </p:txBody>
      </p:sp>
      <p:cxnSp>
        <p:nvCxnSpPr>
          <p:cNvPr id="122" name="Straight Arrow Connector 121">
            <a:extLst>
              <a:ext uri="{FF2B5EF4-FFF2-40B4-BE49-F238E27FC236}">
                <a16:creationId xmlns:a16="http://schemas.microsoft.com/office/drawing/2014/main" id="{B65A3D52-0CE1-40AE-8215-79A15B07F7DB}"/>
              </a:ext>
            </a:extLst>
          </p:cNvPr>
          <p:cNvCxnSpPr>
            <a:cxnSpLocks/>
            <a:stCxn id="41" idx="1"/>
            <a:endCxn id="121" idx="3"/>
          </p:cNvCxnSpPr>
          <p:nvPr/>
        </p:nvCxnSpPr>
        <p:spPr>
          <a:xfrm flipH="1" flipV="1">
            <a:off x="7776278" y="5402909"/>
            <a:ext cx="1813051" cy="25804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5" name="Straight Arrow Connector 124">
            <a:extLst>
              <a:ext uri="{FF2B5EF4-FFF2-40B4-BE49-F238E27FC236}">
                <a16:creationId xmlns:a16="http://schemas.microsoft.com/office/drawing/2014/main" id="{D50066F3-81A8-4994-9A2A-FE4A612335E1}"/>
              </a:ext>
            </a:extLst>
          </p:cNvPr>
          <p:cNvCxnSpPr>
            <a:cxnSpLocks/>
            <a:endCxn id="121" idx="3"/>
          </p:cNvCxnSpPr>
          <p:nvPr/>
        </p:nvCxnSpPr>
        <p:spPr>
          <a:xfrm flipH="1">
            <a:off x="7776278" y="2707254"/>
            <a:ext cx="2408052" cy="26956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0" name="Straight Arrow Connector 119">
            <a:extLst>
              <a:ext uri="{FF2B5EF4-FFF2-40B4-BE49-F238E27FC236}">
                <a16:creationId xmlns:a16="http://schemas.microsoft.com/office/drawing/2014/main" id="{8140432D-DC32-4717-898D-F51C20ACC7D6}"/>
              </a:ext>
            </a:extLst>
          </p:cNvPr>
          <p:cNvCxnSpPr>
            <a:stCxn id="41" idx="1"/>
          </p:cNvCxnSpPr>
          <p:nvPr/>
        </p:nvCxnSpPr>
        <p:spPr>
          <a:xfrm flipH="1" flipV="1">
            <a:off x="8291070" y="1216757"/>
            <a:ext cx="1298259" cy="4444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098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subTnLst>
                                    <p:set>
                                      <p:cBhvr override="childStyle">
                                        <p:cTn dur="1" fill="hold" display="0" masterRel="sameClick" afterEffect="1">
                                          <p:stCondLst>
                                            <p:cond evt="end" delay="0">
                                              <p:tn val="11"/>
                                            </p:cond>
                                          </p:stCondLst>
                                        </p:cTn>
                                        <p:tgtEl>
                                          <p:spTgt spid="35"/>
                                        </p:tgtEl>
                                        <p:attrNameLst>
                                          <p:attrName>style.visibility</p:attrName>
                                        </p:attrNameLst>
                                      </p:cBhvr>
                                      <p:to>
                                        <p:strVal val="hidden"/>
                                      </p:to>
                                    </p:set>
                                  </p:sub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46"/>
                                        </p:tgtEl>
                                      </p:cBhvr>
                                    </p:animEffect>
                                    <p:animScale>
                                      <p:cBhvr>
                                        <p:cTn id="17" dur="250" autoRev="1" fill="hold"/>
                                        <p:tgtEl>
                                          <p:spTgt spid="4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subTnLst>
                                    <p:set>
                                      <p:cBhvr override="childStyle">
                                        <p:cTn dur="1" fill="hold" display="0" masterRel="sameClick" afterEffect="1">
                                          <p:stCondLst>
                                            <p:cond evt="end" delay="0">
                                              <p:tn val="20"/>
                                            </p:cond>
                                          </p:stCondLst>
                                        </p:cTn>
                                        <p:tgtEl>
                                          <p:spTgt spid="37"/>
                                        </p:tgtEl>
                                        <p:attrNameLst>
                                          <p:attrName>style.visibility</p:attrName>
                                        </p:attrNameLst>
                                      </p:cBhvr>
                                      <p:to>
                                        <p:strVal val="hidden"/>
                                      </p:to>
                                    </p:set>
                                  </p:subTnLst>
                                </p:cTn>
                              </p:par>
                            </p:childTnLst>
                          </p:cTn>
                        </p:par>
                        <p:par>
                          <p:cTn id="23" fill="hold">
                            <p:stCondLst>
                              <p:cond delay="500"/>
                            </p:stCondLst>
                            <p:childTnLst>
                              <p:par>
                                <p:cTn id="24" presetID="21"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subTnLst>
                                    <p:set>
                                      <p:cBhvr override="childStyle">
                                        <p:cTn dur="1" fill="hold" display="0" masterRel="sameClick" afterEffect="1">
                                          <p:stCondLst>
                                            <p:cond evt="end" delay="0">
                                              <p:tn val="29"/>
                                            </p:cond>
                                          </p:stCondLst>
                                        </p:cTn>
                                        <p:tgtEl>
                                          <p:spTgt spid="40"/>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500"/>
                                        <p:tgtEl>
                                          <p:spTgt spid="44"/>
                                        </p:tgtEl>
                                      </p:cBhvr>
                                    </p:animEffect>
                                  </p:childTnLst>
                                  <p:subTnLst>
                                    <p:set>
                                      <p:cBhvr override="childStyle">
                                        <p:cTn dur="1" fill="hold" display="0" masterRel="sameClick" afterEffect="1">
                                          <p:stCondLst>
                                            <p:cond evt="end" delay="0">
                                              <p:tn val="42"/>
                                            </p:cond>
                                          </p:stCondLst>
                                        </p:cTn>
                                        <p:tgtEl>
                                          <p:spTgt spid="44"/>
                                        </p:tgtEl>
                                        <p:attrNameLst>
                                          <p:attrName>style.visibility</p:attrName>
                                        </p:attrNameLst>
                                      </p:cBhvr>
                                      <p:to>
                                        <p:strVal val="hidden"/>
                                      </p:to>
                                    </p:set>
                                  </p:sub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53" presetClass="entr" presetSubtype="16"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subTnLst>
                                    <p:set>
                                      <p:cBhvr override="childStyle">
                                        <p:cTn dur="1" fill="hold" display="0" masterRel="sameClick" afterEffect="1">
                                          <p:stCondLst>
                                            <p:cond evt="end" delay="0">
                                              <p:tn val="55"/>
                                            </p:cond>
                                          </p:stCondLst>
                                        </p:cTn>
                                        <p:tgtEl>
                                          <p:spTgt spid="49"/>
                                        </p:tgtEl>
                                        <p:attrNameLst>
                                          <p:attrName>style.visibility</p:attrName>
                                        </p:attrNameLst>
                                      </p:cBhvr>
                                      <p:to>
                                        <p:strVal val="hidden"/>
                                      </p:to>
                                    </p:set>
                                  </p:sub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p:cTn id="61" dur="500" fill="hold"/>
                                        <p:tgtEl>
                                          <p:spTgt spid="47"/>
                                        </p:tgtEl>
                                        <p:attrNameLst>
                                          <p:attrName>ppt_w</p:attrName>
                                        </p:attrNameLst>
                                      </p:cBhvr>
                                      <p:tavLst>
                                        <p:tav tm="0">
                                          <p:val>
                                            <p:fltVal val="0"/>
                                          </p:val>
                                        </p:tav>
                                        <p:tav tm="100000">
                                          <p:val>
                                            <p:strVal val="#ppt_w"/>
                                          </p:val>
                                        </p:tav>
                                      </p:tavLst>
                                    </p:anim>
                                    <p:anim calcmode="lin" valueType="num">
                                      <p:cBhvr>
                                        <p:cTn id="62" dur="500" fill="hold"/>
                                        <p:tgtEl>
                                          <p:spTgt spid="47"/>
                                        </p:tgtEl>
                                        <p:attrNameLst>
                                          <p:attrName>ppt_h</p:attrName>
                                        </p:attrNameLst>
                                      </p:cBhvr>
                                      <p:tavLst>
                                        <p:tav tm="0">
                                          <p:val>
                                            <p:fltVal val="0"/>
                                          </p:val>
                                        </p:tav>
                                        <p:tav tm="100000">
                                          <p:val>
                                            <p:strVal val="#ppt_h"/>
                                          </p:val>
                                        </p:tav>
                                      </p:tavLst>
                                    </p:anim>
                                    <p:animEffect transition="in" filter="fade">
                                      <p:cBhvr>
                                        <p:cTn id="63" dur="500"/>
                                        <p:tgtEl>
                                          <p:spTgt spid="47"/>
                                        </p:tgtEl>
                                      </p:cBhvr>
                                    </p:animEffect>
                                  </p:childTnLst>
                                </p:cTn>
                              </p:par>
                            </p:childTnLst>
                          </p:cTn>
                        </p:par>
                        <p:par>
                          <p:cTn id="64" fill="hold">
                            <p:stCondLst>
                              <p:cond delay="1000"/>
                            </p:stCondLst>
                            <p:childTnLst>
                              <p:par>
                                <p:cTn id="65" presetID="22" presetClass="entr" presetSubtype="2"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right)">
                                      <p:cBhvr>
                                        <p:cTn id="67" dur="500"/>
                                        <p:tgtEl>
                                          <p:spTgt spid="51"/>
                                        </p:tgtEl>
                                      </p:cBhvr>
                                    </p:animEffect>
                                  </p:childTnLst>
                                  <p:subTnLst>
                                    <p:set>
                                      <p:cBhvr override="childStyle">
                                        <p:cTn dur="1" fill="hold" display="0" masterRel="sameClick" afterEffect="1">
                                          <p:stCondLst>
                                            <p:cond evt="end" delay="0">
                                              <p:tn val="65"/>
                                            </p:cond>
                                          </p:stCondLst>
                                        </p:cTn>
                                        <p:tgtEl>
                                          <p:spTgt spid="51"/>
                                        </p:tgtEl>
                                        <p:attrNameLst>
                                          <p:attrName>style.visibility</p:attrName>
                                        </p:attrNameLst>
                                      </p:cBhvr>
                                      <p:to>
                                        <p:strVal val="hidden"/>
                                      </p:to>
                                    </p:set>
                                  </p:subTnLst>
                                </p:cTn>
                              </p:par>
                            </p:childTnLst>
                          </p:cTn>
                        </p:par>
                        <p:par>
                          <p:cTn id="68" fill="hold">
                            <p:stCondLst>
                              <p:cond delay="1500"/>
                            </p:stCondLst>
                            <p:childTnLst>
                              <p:par>
                                <p:cTn id="69" presetID="1" presetClass="emph" presetSubtype="2" fill="hold" nodeType="afterEffect">
                                  <p:stCondLst>
                                    <p:cond delay="0"/>
                                  </p:stCondLst>
                                  <p:childTnLst>
                                    <p:animClr clrSpc="rgb" dir="cw">
                                      <p:cBhvr>
                                        <p:cTn id="70" dur="1000" fill="hold"/>
                                        <p:tgtEl>
                                          <p:spTgt spid="47"/>
                                        </p:tgtEl>
                                        <p:attrNameLst>
                                          <p:attrName>fillcolor</p:attrName>
                                        </p:attrNameLst>
                                      </p:cBhvr>
                                      <p:to>
                                        <a:srgbClr val="5DEF80"/>
                                      </p:to>
                                    </p:animClr>
                                    <p:set>
                                      <p:cBhvr>
                                        <p:cTn id="71" dur="1000" fill="hold"/>
                                        <p:tgtEl>
                                          <p:spTgt spid="47"/>
                                        </p:tgtEl>
                                        <p:attrNameLst>
                                          <p:attrName>fill.type</p:attrName>
                                        </p:attrNameLst>
                                      </p:cBhvr>
                                      <p:to>
                                        <p:strVal val="solid"/>
                                      </p:to>
                                    </p:set>
                                    <p:set>
                                      <p:cBhvr>
                                        <p:cTn id="72" dur="1000" fill="hold"/>
                                        <p:tgtEl>
                                          <p:spTgt spid="47"/>
                                        </p:tgtEl>
                                        <p:attrNameLst>
                                          <p:attrName>fill.on</p:attrName>
                                        </p:attrNameLst>
                                      </p:cBhvr>
                                      <p:to>
                                        <p:strVal val="true"/>
                                      </p:to>
                                    </p:se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subTnLst>
                                    <p:set>
                                      <p:cBhvr override="childStyle">
                                        <p:cTn dur="1" fill="hold" display="0" masterRel="sameClick" afterEffect="1">
                                          <p:stCondLst>
                                            <p:cond evt="end" delay="0">
                                              <p:tn val="74"/>
                                            </p:cond>
                                          </p:stCondLst>
                                        </p:cTn>
                                        <p:tgtEl>
                                          <p:spTgt spid="54"/>
                                        </p:tgtEl>
                                        <p:attrNameLst>
                                          <p:attrName>style.visibility</p:attrName>
                                        </p:attrNameLst>
                                      </p:cBhvr>
                                      <p:to>
                                        <p:strVal val="hidden"/>
                                      </p:to>
                                    </p:set>
                                  </p:subTnLst>
                                </p:cTn>
                              </p:par>
                            </p:childTnLst>
                          </p:cTn>
                        </p:par>
                        <p:par>
                          <p:cTn id="77" fill="hold">
                            <p:stCondLst>
                              <p:cond delay="3000"/>
                            </p:stCondLst>
                            <p:childTnLst>
                              <p:par>
                                <p:cTn id="78" presetID="53" presetClass="entr" presetSubtype="16"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animEffect transition="in" filter="fade">
                                      <p:cBhvr>
                                        <p:cTn id="82" dur="500"/>
                                        <p:tgtEl>
                                          <p:spTgt spid="55"/>
                                        </p:tgtEl>
                                      </p:cBhvr>
                                    </p:animEffect>
                                  </p:childTnLst>
                                </p:cTn>
                              </p:par>
                            </p:childTnLst>
                          </p:cTn>
                        </p:par>
                        <p:par>
                          <p:cTn id="83" fill="hold">
                            <p:stCondLst>
                              <p:cond delay="3500"/>
                            </p:stCondLst>
                            <p:childTnLst>
                              <p:par>
                                <p:cTn id="84" presetID="22" presetClass="entr" presetSubtype="2" fill="hold"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subTnLst>
                                    <p:set>
                                      <p:cBhvr override="childStyle">
                                        <p:cTn dur="1" fill="hold" display="0" masterRel="sameClick" afterEffect="1">
                                          <p:stCondLst>
                                            <p:cond evt="end" delay="0">
                                              <p:tn val="84"/>
                                            </p:cond>
                                          </p:stCondLst>
                                        </p:cTn>
                                        <p:tgtEl>
                                          <p:spTgt spid="58"/>
                                        </p:tgtEl>
                                        <p:attrNameLst>
                                          <p:attrName>style.visibility</p:attrName>
                                        </p:attrNameLst>
                                      </p:cBhvr>
                                      <p:to>
                                        <p:strVal val="hidden"/>
                                      </p:to>
                                    </p:set>
                                  </p:subTnLst>
                                </p:cTn>
                              </p:par>
                            </p:childTnLst>
                          </p:cTn>
                        </p:par>
                        <p:par>
                          <p:cTn id="87" fill="hold">
                            <p:stCondLst>
                              <p:cond delay="4000"/>
                            </p:stCondLst>
                            <p:childTnLst>
                              <p:par>
                                <p:cTn id="88" presetID="1" presetClass="emph" presetSubtype="2" fill="hold" nodeType="afterEffect">
                                  <p:stCondLst>
                                    <p:cond delay="0"/>
                                  </p:stCondLst>
                                  <p:childTnLst>
                                    <p:animClr clrSpc="rgb" dir="cw">
                                      <p:cBhvr>
                                        <p:cTn id="89" dur="1000" fill="hold"/>
                                        <p:tgtEl>
                                          <p:spTgt spid="55"/>
                                        </p:tgtEl>
                                        <p:attrNameLst>
                                          <p:attrName>fillcolor</p:attrName>
                                        </p:attrNameLst>
                                      </p:cBhvr>
                                      <p:to>
                                        <a:srgbClr val="5DEF80"/>
                                      </p:to>
                                    </p:animClr>
                                    <p:set>
                                      <p:cBhvr>
                                        <p:cTn id="90" dur="1000" fill="hold"/>
                                        <p:tgtEl>
                                          <p:spTgt spid="55"/>
                                        </p:tgtEl>
                                        <p:attrNameLst>
                                          <p:attrName>fill.type</p:attrName>
                                        </p:attrNameLst>
                                      </p:cBhvr>
                                      <p:to>
                                        <p:strVal val="solid"/>
                                      </p:to>
                                    </p:set>
                                    <p:set>
                                      <p:cBhvr>
                                        <p:cTn id="91" dur="1000" fill="hold"/>
                                        <p:tgtEl>
                                          <p:spTgt spid="55"/>
                                        </p:tgtEl>
                                        <p:attrNameLst>
                                          <p:attrName>fill.on</p:attrName>
                                        </p:attrNameLst>
                                      </p:cBhvr>
                                      <p:to>
                                        <p:strVal val="true"/>
                                      </p:to>
                                    </p:set>
                                  </p:childTnLst>
                                </p:cTn>
                              </p:par>
                            </p:childTnLst>
                          </p:cTn>
                        </p:par>
                        <p:par>
                          <p:cTn id="92" fill="hold">
                            <p:stCondLst>
                              <p:cond delay="5000"/>
                            </p:stCondLst>
                            <p:childTnLst>
                              <p:par>
                                <p:cTn id="93" presetID="22" presetClass="entr" presetSubtype="8" fill="hold" nodeType="after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left)">
                                      <p:cBhvr>
                                        <p:cTn id="95" dur="500"/>
                                        <p:tgtEl>
                                          <p:spTgt spid="60"/>
                                        </p:tgtEl>
                                      </p:cBhvr>
                                    </p:animEffect>
                                  </p:childTnLst>
                                  <p:subTnLst>
                                    <p:set>
                                      <p:cBhvr override="childStyle">
                                        <p:cTn dur="1" fill="hold" display="0" masterRel="sameClick" afterEffect="1">
                                          <p:stCondLst>
                                            <p:cond evt="end" delay="0">
                                              <p:tn val="93"/>
                                            </p:cond>
                                          </p:stCondLst>
                                        </p:cTn>
                                        <p:tgtEl>
                                          <p:spTgt spid="60"/>
                                        </p:tgtEl>
                                        <p:attrNameLst>
                                          <p:attrName>style.visibility</p:attrName>
                                        </p:attrNameLst>
                                      </p:cBhvr>
                                      <p:to>
                                        <p:strVal val="hidden"/>
                                      </p:to>
                                    </p:set>
                                  </p:subTnLst>
                                </p:cTn>
                              </p:par>
                            </p:childTnLst>
                          </p:cTn>
                        </p:par>
                        <p:par>
                          <p:cTn id="96" fill="hold">
                            <p:stCondLst>
                              <p:cond delay="5500"/>
                            </p:stCondLst>
                            <p:childTnLst>
                              <p:par>
                                <p:cTn id="97" presetID="53" presetClass="entr" presetSubtype="16" fill="hold" grpId="1" nodeType="after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p:cTn id="99" dur="500" fill="hold"/>
                                        <p:tgtEl>
                                          <p:spTgt spid="56"/>
                                        </p:tgtEl>
                                        <p:attrNameLst>
                                          <p:attrName>ppt_w</p:attrName>
                                        </p:attrNameLst>
                                      </p:cBhvr>
                                      <p:tavLst>
                                        <p:tav tm="0">
                                          <p:val>
                                            <p:fltVal val="0"/>
                                          </p:val>
                                        </p:tav>
                                        <p:tav tm="100000">
                                          <p:val>
                                            <p:strVal val="#ppt_w"/>
                                          </p:val>
                                        </p:tav>
                                      </p:tavLst>
                                    </p:anim>
                                    <p:anim calcmode="lin" valueType="num">
                                      <p:cBhvr>
                                        <p:cTn id="100" dur="500" fill="hold"/>
                                        <p:tgtEl>
                                          <p:spTgt spid="56"/>
                                        </p:tgtEl>
                                        <p:attrNameLst>
                                          <p:attrName>ppt_h</p:attrName>
                                        </p:attrNameLst>
                                      </p:cBhvr>
                                      <p:tavLst>
                                        <p:tav tm="0">
                                          <p:val>
                                            <p:fltVal val="0"/>
                                          </p:val>
                                        </p:tav>
                                        <p:tav tm="100000">
                                          <p:val>
                                            <p:strVal val="#ppt_h"/>
                                          </p:val>
                                        </p:tav>
                                      </p:tavLst>
                                    </p:anim>
                                    <p:animEffect transition="in" filter="fade">
                                      <p:cBhvr>
                                        <p:cTn id="101" dur="500"/>
                                        <p:tgtEl>
                                          <p:spTgt spid="56"/>
                                        </p:tgtEl>
                                      </p:cBhvr>
                                    </p:animEffect>
                                  </p:childTnLst>
                                </p:cTn>
                              </p:par>
                            </p:childTnLst>
                          </p:cTn>
                        </p:par>
                        <p:par>
                          <p:cTn id="102" fill="hold">
                            <p:stCondLst>
                              <p:cond delay="6000"/>
                            </p:stCondLst>
                            <p:childTnLst>
                              <p:par>
                                <p:cTn id="103" presetID="22" presetClass="entr" presetSubtype="2" fill="hold"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subTnLst>
                                    <p:set>
                                      <p:cBhvr override="childStyle">
                                        <p:cTn dur="1" fill="hold" display="0" masterRel="sameClick" afterEffect="1">
                                          <p:stCondLst>
                                            <p:cond evt="end" delay="0">
                                              <p:tn val="103"/>
                                            </p:cond>
                                          </p:stCondLst>
                                        </p:cTn>
                                        <p:tgtEl>
                                          <p:spTgt spid="62"/>
                                        </p:tgtEl>
                                        <p:attrNameLst>
                                          <p:attrName>style.visibility</p:attrName>
                                        </p:attrNameLst>
                                      </p:cBhvr>
                                      <p:to>
                                        <p:strVal val="hidden"/>
                                      </p:to>
                                    </p:set>
                                  </p:subTnLst>
                                </p:cTn>
                              </p:par>
                            </p:childTnLst>
                          </p:cTn>
                        </p:par>
                        <p:par>
                          <p:cTn id="106" fill="hold">
                            <p:stCondLst>
                              <p:cond delay="6500"/>
                            </p:stCondLst>
                            <p:childTnLst>
                              <p:par>
                                <p:cTn id="107" presetID="19" presetClass="emph" presetSubtype="0" fill="hold" grpId="0" nodeType="afterEffect">
                                  <p:stCondLst>
                                    <p:cond delay="0"/>
                                  </p:stCondLst>
                                  <p:childTnLst>
                                    <p:animClr clrSpc="rgb" dir="cw">
                                      <p:cBhvr override="childStyle">
                                        <p:cTn id="108" dur="1000" fill="hold"/>
                                        <p:tgtEl>
                                          <p:spTgt spid="56"/>
                                        </p:tgtEl>
                                        <p:attrNameLst>
                                          <p:attrName>style.color</p:attrName>
                                        </p:attrNameLst>
                                      </p:cBhvr>
                                      <p:to>
                                        <a:srgbClr val="FF4D4D"/>
                                      </p:to>
                                    </p:animClr>
                                    <p:animClr clrSpc="rgb" dir="cw">
                                      <p:cBhvr>
                                        <p:cTn id="109" dur="1000" fill="hold"/>
                                        <p:tgtEl>
                                          <p:spTgt spid="56"/>
                                        </p:tgtEl>
                                        <p:attrNameLst>
                                          <p:attrName>fillcolor</p:attrName>
                                        </p:attrNameLst>
                                      </p:cBhvr>
                                      <p:to>
                                        <a:srgbClr val="FF4D4D"/>
                                      </p:to>
                                    </p:animClr>
                                    <p:set>
                                      <p:cBhvr>
                                        <p:cTn id="110" dur="1000" fill="hold"/>
                                        <p:tgtEl>
                                          <p:spTgt spid="56"/>
                                        </p:tgtEl>
                                        <p:attrNameLst>
                                          <p:attrName>fill.type</p:attrName>
                                        </p:attrNameLst>
                                      </p:cBhvr>
                                      <p:to>
                                        <p:strVal val="solid"/>
                                      </p:to>
                                    </p:set>
                                    <p:set>
                                      <p:cBhvr>
                                        <p:cTn id="111" dur="1000" fill="hold"/>
                                        <p:tgtEl>
                                          <p:spTgt spid="56"/>
                                        </p:tgtEl>
                                        <p:attrNameLst>
                                          <p:attrName>fill.on</p:attrName>
                                        </p:attrNameLst>
                                      </p:cBhvr>
                                      <p:to>
                                        <p:strVal val="true"/>
                                      </p:to>
                                    </p:set>
                                  </p:childTnLst>
                                </p:cTn>
                              </p:par>
                            </p:childTnLst>
                          </p:cTn>
                        </p:par>
                        <p:par>
                          <p:cTn id="112" fill="hold">
                            <p:stCondLst>
                              <p:cond delay="7500"/>
                            </p:stCondLst>
                            <p:childTnLst>
                              <p:par>
                                <p:cTn id="113" presetID="22" presetClass="entr" presetSubtype="2"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right)">
                                      <p:cBhvr>
                                        <p:cTn id="115" dur="500"/>
                                        <p:tgtEl>
                                          <p:spTgt spid="75"/>
                                        </p:tgtEl>
                                      </p:cBhvr>
                                    </p:animEffect>
                                  </p:childTnLst>
                                  <p:subTnLst>
                                    <p:set>
                                      <p:cBhvr override="childStyle">
                                        <p:cTn dur="1" fill="hold" display="0" masterRel="sameClick" afterEffect="1">
                                          <p:stCondLst>
                                            <p:cond evt="end" delay="0">
                                              <p:tn val="113"/>
                                            </p:cond>
                                          </p:stCondLst>
                                        </p:cTn>
                                        <p:tgtEl>
                                          <p:spTgt spid="75"/>
                                        </p:tgtEl>
                                        <p:attrNameLst>
                                          <p:attrName>style.visibility</p:attrName>
                                        </p:attrNameLst>
                                      </p:cBhvr>
                                      <p:to>
                                        <p:strVal val="hidden"/>
                                      </p:to>
                                    </p:set>
                                  </p:subTnLst>
                                </p:cTn>
                              </p:par>
                            </p:childTnLst>
                          </p:cTn>
                        </p:par>
                        <p:par>
                          <p:cTn id="116" fill="hold">
                            <p:stCondLst>
                              <p:cond delay="8000"/>
                            </p:stCondLst>
                            <p:childTnLst>
                              <p:par>
                                <p:cTn id="117" presetID="53" presetClass="entr" presetSubtype="16" fill="hold" grpId="0" nodeType="afterEffect">
                                  <p:stCondLst>
                                    <p:cond delay="0"/>
                                  </p:stCondLst>
                                  <p:childTnLst>
                                    <p:set>
                                      <p:cBhvr>
                                        <p:cTn id="118" dur="1" fill="hold">
                                          <p:stCondLst>
                                            <p:cond delay="0"/>
                                          </p:stCondLst>
                                        </p:cTn>
                                        <p:tgtEl>
                                          <p:spTgt spid="79"/>
                                        </p:tgtEl>
                                        <p:attrNameLst>
                                          <p:attrName>style.visibility</p:attrName>
                                        </p:attrNameLst>
                                      </p:cBhvr>
                                      <p:to>
                                        <p:strVal val="visible"/>
                                      </p:to>
                                    </p:set>
                                    <p:anim calcmode="lin" valueType="num">
                                      <p:cBhvr>
                                        <p:cTn id="119" dur="500" fill="hold"/>
                                        <p:tgtEl>
                                          <p:spTgt spid="79"/>
                                        </p:tgtEl>
                                        <p:attrNameLst>
                                          <p:attrName>ppt_w</p:attrName>
                                        </p:attrNameLst>
                                      </p:cBhvr>
                                      <p:tavLst>
                                        <p:tav tm="0">
                                          <p:val>
                                            <p:fltVal val="0"/>
                                          </p:val>
                                        </p:tav>
                                        <p:tav tm="100000">
                                          <p:val>
                                            <p:strVal val="#ppt_w"/>
                                          </p:val>
                                        </p:tav>
                                      </p:tavLst>
                                    </p:anim>
                                    <p:anim calcmode="lin" valueType="num">
                                      <p:cBhvr>
                                        <p:cTn id="120" dur="500" fill="hold"/>
                                        <p:tgtEl>
                                          <p:spTgt spid="79"/>
                                        </p:tgtEl>
                                        <p:attrNameLst>
                                          <p:attrName>ppt_h</p:attrName>
                                        </p:attrNameLst>
                                      </p:cBhvr>
                                      <p:tavLst>
                                        <p:tav tm="0">
                                          <p:val>
                                            <p:fltVal val="0"/>
                                          </p:val>
                                        </p:tav>
                                        <p:tav tm="100000">
                                          <p:val>
                                            <p:strVal val="#ppt_h"/>
                                          </p:val>
                                        </p:tav>
                                      </p:tavLst>
                                    </p:anim>
                                    <p:animEffect transition="in" filter="fade">
                                      <p:cBhvr>
                                        <p:cTn id="121" dur="500"/>
                                        <p:tgtEl>
                                          <p:spTgt spid="79"/>
                                        </p:tgtEl>
                                      </p:cBhvr>
                                    </p:animEffect>
                                  </p:childTnLst>
                                </p:cTn>
                              </p:par>
                            </p:childTnLst>
                          </p:cTn>
                        </p:par>
                        <p:par>
                          <p:cTn id="122" fill="hold">
                            <p:stCondLst>
                              <p:cond delay="8500"/>
                            </p:stCondLst>
                            <p:childTnLst>
                              <p:par>
                                <p:cTn id="123" presetID="22" presetClass="entr" presetSubtype="2" fill="hold" nodeType="after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wipe(right)">
                                      <p:cBhvr>
                                        <p:cTn id="125" dur="500"/>
                                        <p:tgtEl>
                                          <p:spTgt spid="78"/>
                                        </p:tgtEl>
                                      </p:cBhvr>
                                    </p:animEffect>
                                  </p:childTnLst>
                                  <p:subTnLst>
                                    <p:set>
                                      <p:cBhvr override="childStyle">
                                        <p:cTn dur="1" fill="hold" display="0" masterRel="sameClick" afterEffect="1">
                                          <p:stCondLst>
                                            <p:cond evt="end" delay="0">
                                              <p:tn val="123"/>
                                            </p:cond>
                                          </p:stCondLst>
                                        </p:cTn>
                                        <p:tgtEl>
                                          <p:spTgt spid="78"/>
                                        </p:tgtEl>
                                        <p:attrNameLst>
                                          <p:attrName>style.visibility</p:attrName>
                                        </p:attrNameLst>
                                      </p:cBhvr>
                                      <p:to>
                                        <p:strVal val="hidden"/>
                                      </p:to>
                                    </p:set>
                                  </p:subTnLst>
                                </p:cTn>
                              </p:par>
                            </p:childTnLst>
                          </p:cTn>
                        </p:par>
                        <p:par>
                          <p:cTn id="126" fill="hold">
                            <p:stCondLst>
                              <p:cond delay="9000"/>
                            </p:stCondLst>
                            <p:childTnLst>
                              <p:par>
                                <p:cTn id="127" presetID="1" presetClass="emph" presetSubtype="2" fill="hold" nodeType="afterEffect">
                                  <p:stCondLst>
                                    <p:cond delay="0"/>
                                  </p:stCondLst>
                                  <p:childTnLst>
                                    <p:animClr clrSpc="rgb" dir="cw">
                                      <p:cBhvr>
                                        <p:cTn id="128" dur="1000" fill="hold"/>
                                        <p:tgtEl>
                                          <p:spTgt spid="79"/>
                                        </p:tgtEl>
                                        <p:attrNameLst>
                                          <p:attrName>fillcolor</p:attrName>
                                        </p:attrNameLst>
                                      </p:cBhvr>
                                      <p:to>
                                        <a:srgbClr val="5DEF80"/>
                                      </p:to>
                                    </p:animClr>
                                    <p:set>
                                      <p:cBhvr>
                                        <p:cTn id="129" dur="1000" fill="hold"/>
                                        <p:tgtEl>
                                          <p:spTgt spid="79"/>
                                        </p:tgtEl>
                                        <p:attrNameLst>
                                          <p:attrName>fill.type</p:attrName>
                                        </p:attrNameLst>
                                      </p:cBhvr>
                                      <p:to>
                                        <p:strVal val="solid"/>
                                      </p:to>
                                    </p:set>
                                    <p:set>
                                      <p:cBhvr>
                                        <p:cTn id="130" dur="1000" fill="hold"/>
                                        <p:tgtEl>
                                          <p:spTgt spid="79"/>
                                        </p:tgtEl>
                                        <p:attrNameLst>
                                          <p:attrName>fill.on</p:attrName>
                                        </p:attrNameLst>
                                      </p:cBhvr>
                                      <p:to>
                                        <p:strVal val="true"/>
                                      </p:to>
                                    </p:set>
                                  </p:childTnLst>
                                </p:cTn>
                              </p:par>
                            </p:childTnLst>
                          </p:cTn>
                        </p:par>
                        <p:par>
                          <p:cTn id="131" fill="hold">
                            <p:stCondLst>
                              <p:cond delay="10000"/>
                            </p:stCondLst>
                            <p:childTnLst>
                              <p:par>
                                <p:cTn id="132" presetID="22" presetClass="entr" presetSubtype="8" fill="hold" nodeType="afterEffect">
                                  <p:stCondLst>
                                    <p:cond delay="0"/>
                                  </p:stCondLst>
                                  <p:childTnLst>
                                    <p:set>
                                      <p:cBhvr>
                                        <p:cTn id="133" dur="1" fill="hold">
                                          <p:stCondLst>
                                            <p:cond delay="0"/>
                                          </p:stCondLst>
                                        </p:cTn>
                                        <p:tgtEl>
                                          <p:spTgt spid="64"/>
                                        </p:tgtEl>
                                        <p:attrNameLst>
                                          <p:attrName>style.visibility</p:attrName>
                                        </p:attrNameLst>
                                      </p:cBhvr>
                                      <p:to>
                                        <p:strVal val="visible"/>
                                      </p:to>
                                    </p:set>
                                    <p:animEffect transition="in" filter="wipe(left)">
                                      <p:cBhvr>
                                        <p:cTn id="134" dur="500"/>
                                        <p:tgtEl>
                                          <p:spTgt spid="64"/>
                                        </p:tgtEl>
                                      </p:cBhvr>
                                    </p:animEffect>
                                  </p:childTnLst>
                                  <p:subTnLst>
                                    <p:set>
                                      <p:cBhvr override="childStyle">
                                        <p:cTn dur="1" fill="hold" display="0" masterRel="sameClick" afterEffect="1">
                                          <p:stCondLst>
                                            <p:cond evt="end" delay="0">
                                              <p:tn val="132"/>
                                            </p:cond>
                                          </p:stCondLst>
                                        </p:cTn>
                                        <p:tgtEl>
                                          <p:spTgt spid="64"/>
                                        </p:tgtEl>
                                        <p:attrNameLst>
                                          <p:attrName>style.visibility</p:attrName>
                                        </p:attrNameLst>
                                      </p:cBhvr>
                                      <p:to>
                                        <p:strVal val="hidden"/>
                                      </p:to>
                                    </p:set>
                                  </p:subTnLst>
                                </p:cTn>
                              </p:par>
                            </p:childTnLst>
                          </p:cTn>
                        </p:par>
                        <p:par>
                          <p:cTn id="135" fill="hold">
                            <p:stCondLst>
                              <p:cond delay="10500"/>
                            </p:stCondLst>
                            <p:childTnLst>
                              <p:par>
                                <p:cTn id="136" presetID="53" presetClass="entr" presetSubtype="16" fill="hold" grpId="0" nodeType="after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p:cTn id="138" dur="500" fill="hold"/>
                                        <p:tgtEl>
                                          <p:spTgt spid="69"/>
                                        </p:tgtEl>
                                        <p:attrNameLst>
                                          <p:attrName>ppt_w</p:attrName>
                                        </p:attrNameLst>
                                      </p:cBhvr>
                                      <p:tavLst>
                                        <p:tav tm="0">
                                          <p:val>
                                            <p:fltVal val="0"/>
                                          </p:val>
                                        </p:tav>
                                        <p:tav tm="100000">
                                          <p:val>
                                            <p:strVal val="#ppt_w"/>
                                          </p:val>
                                        </p:tav>
                                      </p:tavLst>
                                    </p:anim>
                                    <p:anim calcmode="lin" valueType="num">
                                      <p:cBhvr>
                                        <p:cTn id="139" dur="500" fill="hold"/>
                                        <p:tgtEl>
                                          <p:spTgt spid="69"/>
                                        </p:tgtEl>
                                        <p:attrNameLst>
                                          <p:attrName>ppt_h</p:attrName>
                                        </p:attrNameLst>
                                      </p:cBhvr>
                                      <p:tavLst>
                                        <p:tav tm="0">
                                          <p:val>
                                            <p:fltVal val="0"/>
                                          </p:val>
                                        </p:tav>
                                        <p:tav tm="100000">
                                          <p:val>
                                            <p:strVal val="#ppt_h"/>
                                          </p:val>
                                        </p:tav>
                                      </p:tavLst>
                                    </p:anim>
                                    <p:animEffect transition="in" filter="fade">
                                      <p:cBhvr>
                                        <p:cTn id="140" dur="500"/>
                                        <p:tgtEl>
                                          <p:spTgt spid="69"/>
                                        </p:tgtEl>
                                      </p:cBhvr>
                                    </p:animEffect>
                                  </p:childTnLst>
                                </p:cTn>
                              </p:par>
                            </p:childTnLst>
                          </p:cTn>
                        </p:par>
                        <p:par>
                          <p:cTn id="141" fill="hold">
                            <p:stCondLst>
                              <p:cond delay="11000"/>
                            </p:stCondLst>
                            <p:childTnLst>
                              <p:par>
                                <p:cTn id="142" presetID="22" presetClass="entr" presetSubtype="8" fill="hold"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left)">
                                      <p:cBhvr>
                                        <p:cTn id="144" dur="500"/>
                                        <p:tgtEl>
                                          <p:spTgt spid="68"/>
                                        </p:tgtEl>
                                      </p:cBhvr>
                                    </p:animEffect>
                                  </p:childTnLst>
                                  <p:subTnLst>
                                    <p:set>
                                      <p:cBhvr override="childStyle">
                                        <p:cTn dur="1" fill="hold" display="0" masterRel="sameClick" afterEffect="1">
                                          <p:stCondLst>
                                            <p:cond evt="end" delay="0">
                                              <p:tn val="142"/>
                                            </p:cond>
                                          </p:stCondLst>
                                        </p:cTn>
                                        <p:tgtEl>
                                          <p:spTgt spid="68"/>
                                        </p:tgtEl>
                                        <p:attrNameLst>
                                          <p:attrName>style.visibility</p:attrName>
                                        </p:attrNameLst>
                                      </p:cBhvr>
                                      <p:to>
                                        <p:strVal val="hidden"/>
                                      </p:to>
                                    </p:set>
                                  </p:subTnLst>
                                </p:cTn>
                              </p:par>
                            </p:childTnLst>
                          </p:cTn>
                        </p:par>
                        <p:par>
                          <p:cTn id="145" fill="hold">
                            <p:stCondLst>
                              <p:cond delay="11500"/>
                            </p:stCondLst>
                            <p:childTnLst>
                              <p:par>
                                <p:cTn id="146" presetID="53" presetClass="entr" presetSubtype="16" fill="hold" grpId="0" nodeType="afterEffect">
                                  <p:stCondLst>
                                    <p:cond delay="0"/>
                                  </p:stCondLst>
                                  <p:childTnLst>
                                    <p:set>
                                      <p:cBhvr>
                                        <p:cTn id="147" dur="1" fill="hold">
                                          <p:stCondLst>
                                            <p:cond delay="0"/>
                                          </p:stCondLst>
                                        </p:cTn>
                                        <p:tgtEl>
                                          <p:spTgt spid="74"/>
                                        </p:tgtEl>
                                        <p:attrNameLst>
                                          <p:attrName>style.visibility</p:attrName>
                                        </p:attrNameLst>
                                      </p:cBhvr>
                                      <p:to>
                                        <p:strVal val="visible"/>
                                      </p:to>
                                    </p:set>
                                    <p:anim calcmode="lin" valueType="num">
                                      <p:cBhvr>
                                        <p:cTn id="148" dur="500" fill="hold"/>
                                        <p:tgtEl>
                                          <p:spTgt spid="74"/>
                                        </p:tgtEl>
                                        <p:attrNameLst>
                                          <p:attrName>ppt_w</p:attrName>
                                        </p:attrNameLst>
                                      </p:cBhvr>
                                      <p:tavLst>
                                        <p:tav tm="0">
                                          <p:val>
                                            <p:fltVal val="0"/>
                                          </p:val>
                                        </p:tav>
                                        <p:tav tm="100000">
                                          <p:val>
                                            <p:strVal val="#ppt_w"/>
                                          </p:val>
                                        </p:tav>
                                      </p:tavLst>
                                    </p:anim>
                                    <p:anim calcmode="lin" valueType="num">
                                      <p:cBhvr>
                                        <p:cTn id="149" dur="500" fill="hold"/>
                                        <p:tgtEl>
                                          <p:spTgt spid="74"/>
                                        </p:tgtEl>
                                        <p:attrNameLst>
                                          <p:attrName>ppt_h</p:attrName>
                                        </p:attrNameLst>
                                      </p:cBhvr>
                                      <p:tavLst>
                                        <p:tav tm="0">
                                          <p:val>
                                            <p:fltVal val="0"/>
                                          </p:val>
                                        </p:tav>
                                        <p:tav tm="100000">
                                          <p:val>
                                            <p:strVal val="#ppt_h"/>
                                          </p:val>
                                        </p:tav>
                                      </p:tavLst>
                                    </p:anim>
                                    <p:animEffect transition="in" filter="fade">
                                      <p:cBhvr>
                                        <p:cTn id="150" dur="500"/>
                                        <p:tgtEl>
                                          <p:spTgt spid="74"/>
                                        </p:tgtEl>
                                      </p:cBhvr>
                                    </p:animEffect>
                                  </p:childTnLst>
                                </p:cTn>
                              </p:par>
                            </p:childTnLst>
                          </p:cTn>
                        </p:par>
                        <p:par>
                          <p:cTn id="151" fill="hold">
                            <p:stCondLst>
                              <p:cond delay="12000"/>
                            </p:stCondLst>
                            <p:childTnLst>
                              <p:par>
                                <p:cTn id="152" presetID="10" presetClass="exit" presetSubtype="0" fill="hold" nodeType="afterEffect">
                                  <p:stCondLst>
                                    <p:cond delay="0"/>
                                  </p:stCondLst>
                                  <p:childTnLst>
                                    <p:animEffect transition="out" filter="fade">
                                      <p:cBhvr>
                                        <p:cTn id="153" dur="500"/>
                                        <p:tgtEl>
                                          <p:spTgt spid="29"/>
                                        </p:tgtEl>
                                      </p:cBhvr>
                                    </p:animEffect>
                                    <p:set>
                                      <p:cBhvr>
                                        <p:cTn id="154" dur="1" fill="hold">
                                          <p:stCondLst>
                                            <p:cond delay="499"/>
                                          </p:stCondLst>
                                        </p:cTn>
                                        <p:tgtEl>
                                          <p:spTgt spid="29"/>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hidden"/>
                                      </p:to>
                                    </p:set>
                                  </p:childTnLst>
                                </p:cTn>
                              </p:par>
                            </p:childTnLst>
                          </p:cTn>
                        </p:par>
                        <p:par>
                          <p:cTn id="157" fill="hold">
                            <p:stCondLst>
                              <p:cond delay="12500"/>
                            </p:stCondLst>
                            <p:childTnLst>
                              <p:par>
                                <p:cTn id="158" presetID="22" presetClass="entr" presetSubtype="2" fill="hold" nodeType="after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wipe(right)">
                                      <p:cBhvr>
                                        <p:cTn id="160" dur="500"/>
                                        <p:tgtEl>
                                          <p:spTgt spid="66"/>
                                        </p:tgtEl>
                                      </p:cBhvr>
                                    </p:animEffect>
                                  </p:childTnLst>
                                  <p:subTnLst>
                                    <p:set>
                                      <p:cBhvr override="childStyle">
                                        <p:cTn dur="1" fill="hold" display="0" masterRel="sameClick" afterEffect="1">
                                          <p:stCondLst>
                                            <p:cond evt="end" delay="0">
                                              <p:tn val="158"/>
                                            </p:cond>
                                          </p:stCondLst>
                                        </p:cTn>
                                        <p:tgtEl>
                                          <p:spTgt spid="66"/>
                                        </p:tgtEl>
                                        <p:attrNameLst>
                                          <p:attrName>style.visibility</p:attrName>
                                        </p:attrNameLst>
                                      </p:cBhvr>
                                      <p:to>
                                        <p:strVal val="hidden"/>
                                      </p:to>
                                    </p:set>
                                  </p:subTnLst>
                                </p:cTn>
                              </p:par>
                            </p:childTnLst>
                          </p:cTn>
                        </p:par>
                        <p:par>
                          <p:cTn id="161" fill="hold">
                            <p:stCondLst>
                              <p:cond delay="13000"/>
                            </p:stCondLst>
                            <p:childTnLst>
                              <p:par>
                                <p:cTn id="162" presetID="1" presetClass="emph" presetSubtype="2" fill="hold" nodeType="afterEffect">
                                  <p:stCondLst>
                                    <p:cond delay="0"/>
                                  </p:stCondLst>
                                  <p:childTnLst>
                                    <p:animClr clrSpc="rgb" dir="cw">
                                      <p:cBhvr>
                                        <p:cTn id="163" dur="1000" fill="hold"/>
                                        <p:tgtEl>
                                          <p:spTgt spid="69"/>
                                        </p:tgtEl>
                                        <p:attrNameLst>
                                          <p:attrName>fillcolor</p:attrName>
                                        </p:attrNameLst>
                                      </p:cBhvr>
                                      <p:to>
                                        <a:srgbClr val="5DEF80"/>
                                      </p:to>
                                    </p:animClr>
                                    <p:set>
                                      <p:cBhvr>
                                        <p:cTn id="164" dur="1000" fill="hold"/>
                                        <p:tgtEl>
                                          <p:spTgt spid="69"/>
                                        </p:tgtEl>
                                        <p:attrNameLst>
                                          <p:attrName>fill.type</p:attrName>
                                        </p:attrNameLst>
                                      </p:cBhvr>
                                      <p:to>
                                        <p:strVal val="solid"/>
                                      </p:to>
                                    </p:set>
                                    <p:set>
                                      <p:cBhvr>
                                        <p:cTn id="165" dur="1000" fill="hold"/>
                                        <p:tgtEl>
                                          <p:spTgt spid="69"/>
                                        </p:tgtEl>
                                        <p:attrNameLst>
                                          <p:attrName>fill.on</p:attrName>
                                        </p:attrNameLst>
                                      </p:cBhvr>
                                      <p:to>
                                        <p:strVal val="true"/>
                                      </p:to>
                                    </p:set>
                                  </p:childTnLst>
                                </p:cTn>
                              </p:par>
                            </p:childTnLst>
                          </p:cTn>
                        </p:par>
                        <p:par>
                          <p:cTn id="166" fill="hold">
                            <p:stCondLst>
                              <p:cond delay="14000"/>
                            </p:stCondLst>
                            <p:childTnLst>
                              <p:par>
                                <p:cTn id="167" presetID="22" presetClass="entr" presetSubtype="2" fill="hold" nodeType="after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wipe(right)">
                                      <p:cBhvr>
                                        <p:cTn id="169" dur="500"/>
                                        <p:tgtEl>
                                          <p:spTgt spid="71"/>
                                        </p:tgtEl>
                                      </p:cBhvr>
                                    </p:animEffect>
                                  </p:childTnLst>
                                  <p:subTnLst>
                                    <p:set>
                                      <p:cBhvr override="childStyle">
                                        <p:cTn dur="1" fill="hold" display="0" masterRel="sameClick" afterEffect="1">
                                          <p:stCondLst>
                                            <p:cond evt="end" delay="0">
                                              <p:tn val="167"/>
                                            </p:cond>
                                          </p:stCondLst>
                                        </p:cTn>
                                        <p:tgtEl>
                                          <p:spTgt spid="71"/>
                                        </p:tgtEl>
                                        <p:attrNameLst>
                                          <p:attrName>style.visibility</p:attrName>
                                        </p:attrNameLst>
                                      </p:cBhvr>
                                      <p:to>
                                        <p:strVal val="hidden"/>
                                      </p:to>
                                    </p:set>
                                  </p:subTnLst>
                                </p:cTn>
                              </p:par>
                            </p:childTnLst>
                          </p:cTn>
                        </p:par>
                        <p:par>
                          <p:cTn id="170" fill="hold">
                            <p:stCondLst>
                              <p:cond delay="14500"/>
                            </p:stCondLst>
                            <p:childTnLst>
                              <p:par>
                                <p:cTn id="171" presetID="1" presetClass="emph" presetSubtype="2" fill="hold" nodeType="afterEffect">
                                  <p:stCondLst>
                                    <p:cond delay="0"/>
                                  </p:stCondLst>
                                  <p:childTnLst>
                                    <p:animClr clrSpc="rgb" dir="cw">
                                      <p:cBhvr>
                                        <p:cTn id="172" dur="1000" fill="hold"/>
                                        <p:tgtEl>
                                          <p:spTgt spid="74"/>
                                        </p:tgtEl>
                                        <p:attrNameLst>
                                          <p:attrName>fillcolor</p:attrName>
                                        </p:attrNameLst>
                                      </p:cBhvr>
                                      <p:to>
                                        <a:srgbClr val="5DEF80"/>
                                      </p:to>
                                    </p:animClr>
                                    <p:set>
                                      <p:cBhvr>
                                        <p:cTn id="173" dur="1000" fill="hold"/>
                                        <p:tgtEl>
                                          <p:spTgt spid="74"/>
                                        </p:tgtEl>
                                        <p:attrNameLst>
                                          <p:attrName>fill.type</p:attrName>
                                        </p:attrNameLst>
                                      </p:cBhvr>
                                      <p:to>
                                        <p:strVal val="solid"/>
                                      </p:to>
                                    </p:set>
                                    <p:set>
                                      <p:cBhvr>
                                        <p:cTn id="174" dur="1000" fill="hold"/>
                                        <p:tgtEl>
                                          <p:spTgt spid="74"/>
                                        </p:tgtEl>
                                        <p:attrNameLst>
                                          <p:attrName>fill.on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2" fill="hold" nodeType="click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wipe(right)">
                                      <p:cBhvr>
                                        <p:cTn id="179" dur="500"/>
                                        <p:tgtEl>
                                          <p:spTgt spid="81"/>
                                        </p:tgtEl>
                                      </p:cBhvr>
                                    </p:animEffect>
                                  </p:childTnLst>
                                  <p:subTnLst>
                                    <p:set>
                                      <p:cBhvr override="childStyle">
                                        <p:cTn dur="1" fill="hold" display="0" masterRel="sameClick" afterEffect="1">
                                          <p:stCondLst>
                                            <p:cond evt="end" delay="0">
                                              <p:tn val="177"/>
                                            </p:cond>
                                          </p:stCondLst>
                                        </p:cTn>
                                        <p:tgtEl>
                                          <p:spTgt spid="81"/>
                                        </p:tgtEl>
                                        <p:attrNameLst>
                                          <p:attrName>style.visibility</p:attrName>
                                        </p:attrNameLst>
                                      </p:cBhvr>
                                      <p:to>
                                        <p:strVal val="hidden"/>
                                      </p:to>
                                    </p:set>
                                  </p:subTnLst>
                                </p:cTn>
                              </p:par>
                            </p:childTnLst>
                          </p:cTn>
                        </p:par>
                        <p:par>
                          <p:cTn id="180" fill="hold">
                            <p:stCondLst>
                              <p:cond delay="500"/>
                            </p:stCondLst>
                            <p:childTnLst>
                              <p:par>
                                <p:cTn id="181" presetID="53" presetClass="entr" presetSubtype="16" fill="hold" grpId="0" nodeType="afterEffect">
                                  <p:stCondLst>
                                    <p:cond delay="0"/>
                                  </p:stCondLst>
                                  <p:childTnLst>
                                    <p:set>
                                      <p:cBhvr>
                                        <p:cTn id="182" dur="1" fill="hold">
                                          <p:stCondLst>
                                            <p:cond delay="0"/>
                                          </p:stCondLst>
                                        </p:cTn>
                                        <p:tgtEl>
                                          <p:spTgt spid="86"/>
                                        </p:tgtEl>
                                        <p:attrNameLst>
                                          <p:attrName>style.visibility</p:attrName>
                                        </p:attrNameLst>
                                      </p:cBhvr>
                                      <p:to>
                                        <p:strVal val="visible"/>
                                      </p:to>
                                    </p:set>
                                    <p:anim calcmode="lin" valueType="num">
                                      <p:cBhvr>
                                        <p:cTn id="183" dur="500" fill="hold"/>
                                        <p:tgtEl>
                                          <p:spTgt spid="86"/>
                                        </p:tgtEl>
                                        <p:attrNameLst>
                                          <p:attrName>ppt_w</p:attrName>
                                        </p:attrNameLst>
                                      </p:cBhvr>
                                      <p:tavLst>
                                        <p:tav tm="0">
                                          <p:val>
                                            <p:fltVal val="0"/>
                                          </p:val>
                                        </p:tav>
                                        <p:tav tm="100000">
                                          <p:val>
                                            <p:strVal val="#ppt_w"/>
                                          </p:val>
                                        </p:tav>
                                      </p:tavLst>
                                    </p:anim>
                                    <p:anim calcmode="lin" valueType="num">
                                      <p:cBhvr>
                                        <p:cTn id="184" dur="500" fill="hold"/>
                                        <p:tgtEl>
                                          <p:spTgt spid="86"/>
                                        </p:tgtEl>
                                        <p:attrNameLst>
                                          <p:attrName>ppt_h</p:attrName>
                                        </p:attrNameLst>
                                      </p:cBhvr>
                                      <p:tavLst>
                                        <p:tav tm="0">
                                          <p:val>
                                            <p:fltVal val="0"/>
                                          </p:val>
                                        </p:tav>
                                        <p:tav tm="100000">
                                          <p:val>
                                            <p:strVal val="#ppt_h"/>
                                          </p:val>
                                        </p:tav>
                                      </p:tavLst>
                                    </p:anim>
                                    <p:animEffect transition="in" filter="fade">
                                      <p:cBhvr>
                                        <p:cTn id="185" dur="500"/>
                                        <p:tgtEl>
                                          <p:spTgt spid="86"/>
                                        </p:tgtEl>
                                      </p:cBhvr>
                                    </p:animEffect>
                                  </p:childTnLst>
                                </p:cTn>
                              </p:par>
                            </p:childTnLst>
                          </p:cTn>
                        </p:par>
                        <p:par>
                          <p:cTn id="186" fill="hold">
                            <p:stCondLst>
                              <p:cond delay="1000"/>
                            </p:stCondLst>
                            <p:childTnLst>
                              <p:par>
                                <p:cTn id="187" presetID="22" presetClass="entr" presetSubtype="2" fill="hold" nodeType="afterEffect">
                                  <p:stCondLst>
                                    <p:cond delay="0"/>
                                  </p:stCondLst>
                                  <p:childTnLst>
                                    <p:set>
                                      <p:cBhvr>
                                        <p:cTn id="188" dur="1" fill="hold">
                                          <p:stCondLst>
                                            <p:cond delay="0"/>
                                          </p:stCondLst>
                                        </p:cTn>
                                        <p:tgtEl>
                                          <p:spTgt spid="91"/>
                                        </p:tgtEl>
                                        <p:attrNameLst>
                                          <p:attrName>style.visibility</p:attrName>
                                        </p:attrNameLst>
                                      </p:cBhvr>
                                      <p:to>
                                        <p:strVal val="visible"/>
                                      </p:to>
                                    </p:set>
                                    <p:animEffect transition="in" filter="wipe(right)">
                                      <p:cBhvr>
                                        <p:cTn id="189" dur="500"/>
                                        <p:tgtEl>
                                          <p:spTgt spid="91"/>
                                        </p:tgtEl>
                                      </p:cBhvr>
                                    </p:animEffect>
                                  </p:childTnLst>
                                  <p:subTnLst>
                                    <p:set>
                                      <p:cBhvr override="childStyle">
                                        <p:cTn dur="1" fill="hold" display="0" masterRel="sameClick" afterEffect="1">
                                          <p:stCondLst>
                                            <p:cond evt="end" delay="0">
                                              <p:tn val="187"/>
                                            </p:cond>
                                          </p:stCondLst>
                                        </p:cTn>
                                        <p:tgtEl>
                                          <p:spTgt spid="91"/>
                                        </p:tgtEl>
                                        <p:attrNameLst>
                                          <p:attrName>style.visibility</p:attrName>
                                        </p:attrNameLst>
                                      </p:cBhvr>
                                      <p:to>
                                        <p:strVal val="hidden"/>
                                      </p:to>
                                    </p:set>
                                  </p:subTnLst>
                                </p:cTn>
                              </p:par>
                            </p:childTnLst>
                          </p:cTn>
                        </p:par>
                        <p:par>
                          <p:cTn id="190" fill="hold">
                            <p:stCondLst>
                              <p:cond delay="1500"/>
                            </p:stCondLst>
                            <p:childTnLst>
                              <p:par>
                                <p:cTn id="191" presetID="53" presetClass="entr" presetSubtype="16" fill="hold" grpId="0" nodeType="afterEffect">
                                  <p:stCondLst>
                                    <p:cond delay="0"/>
                                  </p:stCondLst>
                                  <p:childTnLst>
                                    <p:set>
                                      <p:cBhvr>
                                        <p:cTn id="192" dur="1" fill="hold">
                                          <p:stCondLst>
                                            <p:cond delay="0"/>
                                          </p:stCondLst>
                                        </p:cTn>
                                        <p:tgtEl>
                                          <p:spTgt spid="88"/>
                                        </p:tgtEl>
                                        <p:attrNameLst>
                                          <p:attrName>style.visibility</p:attrName>
                                        </p:attrNameLst>
                                      </p:cBhvr>
                                      <p:to>
                                        <p:strVal val="visible"/>
                                      </p:to>
                                    </p:set>
                                    <p:anim calcmode="lin" valueType="num">
                                      <p:cBhvr>
                                        <p:cTn id="193" dur="500" fill="hold"/>
                                        <p:tgtEl>
                                          <p:spTgt spid="88"/>
                                        </p:tgtEl>
                                        <p:attrNameLst>
                                          <p:attrName>ppt_w</p:attrName>
                                        </p:attrNameLst>
                                      </p:cBhvr>
                                      <p:tavLst>
                                        <p:tav tm="0">
                                          <p:val>
                                            <p:fltVal val="0"/>
                                          </p:val>
                                        </p:tav>
                                        <p:tav tm="100000">
                                          <p:val>
                                            <p:strVal val="#ppt_w"/>
                                          </p:val>
                                        </p:tav>
                                      </p:tavLst>
                                    </p:anim>
                                    <p:anim calcmode="lin" valueType="num">
                                      <p:cBhvr>
                                        <p:cTn id="194" dur="500" fill="hold"/>
                                        <p:tgtEl>
                                          <p:spTgt spid="88"/>
                                        </p:tgtEl>
                                        <p:attrNameLst>
                                          <p:attrName>ppt_h</p:attrName>
                                        </p:attrNameLst>
                                      </p:cBhvr>
                                      <p:tavLst>
                                        <p:tav tm="0">
                                          <p:val>
                                            <p:fltVal val="0"/>
                                          </p:val>
                                        </p:tav>
                                        <p:tav tm="100000">
                                          <p:val>
                                            <p:strVal val="#ppt_h"/>
                                          </p:val>
                                        </p:tav>
                                      </p:tavLst>
                                    </p:anim>
                                    <p:animEffect transition="in" filter="fade">
                                      <p:cBhvr>
                                        <p:cTn id="195" dur="500"/>
                                        <p:tgtEl>
                                          <p:spTgt spid="88"/>
                                        </p:tgtEl>
                                      </p:cBhvr>
                                    </p:animEffect>
                                  </p:childTnLst>
                                </p:cTn>
                              </p:par>
                            </p:childTnLst>
                          </p:cTn>
                        </p:par>
                        <p:par>
                          <p:cTn id="196" fill="hold">
                            <p:stCondLst>
                              <p:cond delay="2000"/>
                            </p:stCondLst>
                            <p:childTnLst>
                              <p:par>
                                <p:cTn id="197" presetID="22" presetClass="entr" presetSubtype="2" fill="hold" nodeType="afterEffect">
                                  <p:stCondLst>
                                    <p:cond delay="0"/>
                                  </p:stCondLst>
                                  <p:childTnLst>
                                    <p:set>
                                      <p:cBhvr>
                                        <p:cTn id="198" dur="1" fill="hold">
                                          <p:stCondLst>
                                            <p:cond delay="0"/>
                                          </p:stCondLst>
                                        </p:cTn>
                                        <p:tgtEl>
                                          <p:spTgt spid="94"/>
                                        </p:tgtEl>
                                        <p:attrNameLst>
                                          <p:attrName>style.visibility</p:attrName>
                                        </p:attrNameLst>
                                      </p:cBhvr>
                                      <p:to>
                                        <p:strVal val="visible"/>
                                      </p:to>
                                    </p:set>
                                    <p:animEffect transition="in" filter="wipe(right)">
                                      <p:cBhvr>
                                        <p:cTn id="199" dur="500"/>
                                        <p:tgtEl>
                                          <p:spTgt spid="94"/>
                                        </p:tgtEl>
                                      </p:cBhvr>
                                    </p:animEffect>
                                  </p:childTnLst>
                                  <p:subTnLst>
                                    <p:set>
                                      <p:cBhvr override="childStyle">
                                        <p:cTn dur="1" fill="hold" display="0" masterRel="sameClick" afterEffect="1">
                                          <p:stCondLst>
                                            <p:cond evt="end" delay="0">
                                              <p:tn val="197"/>
                                            </p:cond>
                                          </p:stCondLst>
                                        </p:cTn>
                                        <p:tgtEl>
                                          <p:spTgt spid="94"/>
                                        </p:tgtEl>
                                        <p:attrNameLst>
                                          <p:attrName>style.visibility</p:attrName>
                                        </p:attrNameLst>
                                      </p:cBhvr>
                                      <p:to>
                                        <p:strVal val="hidden"/>
                                      </p:to>
                                    </p:set>
                                  </p:subTnLst>
                                </p:cTn>
                              </p:par>
                            </p:childTnLst>
                          </p:cTn>
                        </p:par>
                        <p:par>
                          <p:cTn id="200" fill="hold">
                            <p:stCondLst>
                              <p:cond delay="2500"/>
                            </p:stCondLst>
                            <p:childTnLst>
                              <p:par>
                                <p:cTn id="201" presetID="22" presetClass="entr" presetSubtype="2" fill="hold" nodeType="afterEffect">
                                  <p:stCondLst>
                                    <p:cond delay="0"/>
                                  </p:stCondLst>
                                  <p:childTnLst>
                                    <p:set>
                                      <p:cBhvr>
                                        <p:cTn id="202" dur="1" fill="hold">
                                          <p:stCondLst>
                                            <p:cond delay="0"/>
                                          </p:stCondLst>
                                        </p:cTn>
                                        <p:tgtEl>
                                          <p:spTgt spid="97"/>
                                        </p:tgtEl>
                                        <p:attrNameLst>
                                          <p:attrName>style.visibility</p:attrName>
                                        </p:attrNameLst>
                                      </p:cBhvr>
                                      <p:to>
                                        <p:strVal val="visible"/>
                                      </p:to>
                                    </p:set>
                                    <p:animEffect transition="in" filter="wipe(right)">
                                      <p:cBhvr>
                                        <p:cTn id="203" dur="500"/>
                                        <p:tgtEl>
                                          <p:spTgt spid="97"/>
                                        </p:tgtEl>
                                      </p:cBhvr>
                                    </p:animEffect>
                                  </p:childTnLst>
                                  <p:subTnLst>
                                    <p:set>
                                      <p:cBhvr override="childStyle">
                                        <p:cTn dur="1" fill="hold" display="0" masterRel="sameClick" afterEffect="1">
                                          <p:stCondLst>
                                            <p:cond evt="end" delay="0">
                                              <p:tn val="201"/>
                                            </p:cond>
                                          </p:stCondLst>
                                        </p:cTn>
                                        <p:tgtEl>
                                          <p:spTgt spid="97"/>
                                        </p:tgtEl>
                                        <p:attrNameLst>
                                          <p:attrName>style.visibility</p:attrName>
                                        </p:attrNameLst>
                                      </p:cBhvr>
                                      <p:to>
                                        <p:strVal val="hidden"/>
                                      </p:to>
                                    </p:set>
                                  </p:subTnLst>
                                </p:cTn>
                              </p:par>
                            </p:childTnLst>
                          </p:cTn>
                        </p:par>
                        <p:par>
                          <p:cTn id="204" fill="hold">
                            <p:stCondLst>
                              <p:cond delay="3000"/>
                            </p:stCondLst>
                            <p:childTnLst>
                              <p:par>
                                <p:cTn id="205" presetID="22" presetClass="entr" presetSubtype="2" fill="hold" nodeType="afterEffect">
                                  <p:stCondLst>
                                    <p:cond delay="0"/>
                                  </p:stCondLst>
                                  <p:childTnLst>
                                    <p:set>
                                      <p:cBhvr>
                                        <p:cTn id="206" dur="1" fill="hold">
                                          <p:stCondLst>
                                            <p:cond delay="0"/>
                                          </p:stCondLst>
                                        </p:cTn>
                                        <p:tgtEl>
                                          <p:spTgt spid="99"/>
                                        </p:tgtEl>
                                        <p:attrNameLst>
                                          <p:attrName>style.visibility</p:attrName>
                                        </p:attrNameLst>
                                      </p:cBhvr>
                                      <p:to>
                                        <p:strVal val="visible"/>
                                      </p:to>
                                    </p:set>
                                    <p:animEffect transition="in" filter="wipe(right)">
                                      <p:cBhvr>
                                        <p:cTn id="207" dur="500"/>
                                        <p:tgtEl>
                                          <p:spTgt spid="99"/>
                                        </p:tgtEl>
                                      </p:cBhvr>
                                    </p:animEffect>
                                  </p:childTnLst>
                                  <p:subTnLst>
                                    <p:set>
                                      <p:cBhvr override="childStyle">
                                        <p:cTn dur="1" fill="hold" display="0" masterRel="sameClick" afterEffect="1">
                                          <p:stCondLst>
                                            <p:cond evt="end" delay="0">
                                              <p:tn val="205"/>
                                            </p:cond>
                                          </p:stCondLst>
                                        </p:cTn>
                                        <p:tgtEl>
                                          <p:spTgt spid="99"/>
                                        </p:tgtEl>
                                        <p:attrNameLst>
                                          <p:attrName>style.visibility</p:attrName>
                                        </p:attrNameLst>
                                      </p:cBhvr>
                                      <p:to>
                                        <p:strVal val="hidden"/>
                                      </p:to>
                                    </p:set>
                                  </p:subTnLst>
                                </p:cTn>
                              </p:par>
                            </p:childTnLst>
                          </p:cTn>
                        </p:par>
                        <p:par>
                          <p:cTn id="208" fill="hold">
                            <p:stCondLst>
                              <p:cond delay="3500"/>
                            </p:stCondLst>
                            <p:childTnLst>
                              <p:par>
                                <p:cTn id="209" presetID="22" presetClass="entr" presetSubtype="2" fill="hold" nodeType="afterEffect">
                                  <p:stCondLst>
                                    <p:cond delay="0"/>
                                  </p:stCondLst>
                                  <p:childTnLst>
                                    <p:set>
                                      <p:cBhvr>
                                        <p:cTn id="210" dur="1" fill="hold">
                                          <p:stCondLst>
                                            <p:cond delay="0"/>
                                          </p:stCondLst>
                                        </p:cTn>
                                        <p:tgtEl>
                                          <p:spTgt spid="102"/>
                                        </p:tgtEl>
                                        <p:attrNameLst>
                                          <p:attrName>style.visibility</p:attrName>
                                        </p:attrNameLst>
                                      </p:cBhvr>
                                      <p:to>
                                        <p:strVal val="visible"/>
                                      </p:to>
                                    </p:set>
                                    <p:animEffect transition="in" filter="wipe(right)">
                                      <p:cBhvr>
                                        <p:cTn id="211" dur="500"/>
                                        <p:tgtEl>
                                          <p:spTgt spid="102"/>
                                        </p:tgtEl>
                                      </p:cBhvr>
                                    </p:animEffect>
                                  </p:childTnLst>
                                  <p:subTnLst>
                                    <p:set>
                                      <p:cBhvr override="childStyle">
                                        <p:cTn dur="1" fill="hold" display="0" masterRel="sameClick" afterEffect="1">
                                          <p:stCondLst>
                                            <p:cond evt="end" delay="0">
                                              <p:tn val="209"/>
                                            </p:cond>
                                          </p:stCondLst>
                                        </p:cTn>
                                        <p:tgtEl>
                                          <p:spTgt spid="102"/>
                                        </p:tgtEl>
                                        <p:attrNameLst>
                                          <p:attrName>style.visibility</p:attrName>
                                        </p:attrNameLst>
                                      </p:cBhvr>
                                      <p:to>
                                        <p:strVal val="hidden"/>
                                      </p:to>
                                    </p:set>
                                  </p:subTnLst>
                                </p:cTn>
                              </p:par>
                            </p:childTnLst>
                          </p:cTn>
                        </p:par>
                        <p:par>
                          <p:cTn id="212" fill="hold">
                            <p:stCondLst>
                              <p:cond delay="4000"/>
                            </p:stCondLst>
                            <p:childTnLst>
                              <p:par>
                                <p:cTn id="213" presetID="22" presetClass="entr" presetSubtype="2" fill="hold" nodeType="afterEffect">
                                  <p:stCondLst>
                                    <p:cond delay="0"/>
                                  </p:stCondLst>
                                  <p:childTnLst>
                                    <p:set>
                                      <p:cBhvr>
                                        <p:cTn id="214" dur="1" fill="hold">
                                          <p:stCondLst>
                                            <p:cond delay="0"/>
                                          </p:stCondLst>
                                        </p:cTn>
                                        <p:tgtEl>
                                          <p:spTgt spid="105"/>
                                        </p:tgtEl>
                                        <p:attrNameLst>
                                          <p:attrName>style.visibility</p:attrName>
                                        </p:attrNameLst>
                                      </p:cBhvr>
                                      <p:to>
                                        <p:strVal val="visible"/>
                                      </p:to>
                                    </p:set>
                                    <p:animEffect transition="in" filter="wipe(right)">
                                      <p:cBhvr>
                                        <p:cTn id="215" dur="500"/>
                                        <p:tgtEl>
                                          <p:spTgt spid="105"/>
                                        </p:tgtEl>
                                      </p:cBhvr>
                                    </p:animEffect>
                                  </p:childTnLst>
                                  <p:subTnLst>
                                    <p:set>
                                      <p:cBhvr override="childStyle">
                                        <p:cTn dur="1" fill="hold" display="0" masterRel="sameClick" afterEffect="1">
                                          <p:stCondLst>
                                            <p:cond evt="end" delay="0">
                                              <p:tn val="213"/>
                                            </p:cond>
                                          </p:stCondLst>
                                        </p:cTn>
                                        <p:tgtEl>
                                          <p:spTgt spid="105"/>
                                        </p:tgtEl>
                                        <p:attrNameLst>
                                          <p:attrName>style.visibility</p:attrName>
                                        </p:attrNameLst>
                                      </p:cBhvr>
                                      <p:to>
                                        <p:strVal val="hidden"/>
                                      </p:to>
                                    </p:set>
                                  </p:subTnLst>
                                </p:cTn>
                              </p:par>
                            </p:childTnLst>
                          </p:cTn>
                        </p:par>
                        <p:par>
                          <p:cTn id="216" fill="hold">
                            <p:stCondLst>
                              <p:cond delay="4500"/>
                            </p:stCondLst>
                            <p:childTnLst>
                              <p:par>
                                <p:cTn id="217" presetID="22" presetClass="entr" presetSubtype="2" fill="hold" nodeType="afterEffect">
                                  <p:stCondLst>
                                    <p:cond delay="0"/>
                                  </p:stCondLst>
                                  <p:childTnLst>
                                    <p:set>
                                      <p:cBhvr>
                                        <p:cTn id="218" dur="1" fill="hold">
                                          <p:stCondLst>
                                            <p:cond delay="0"/>
                                          </p:stCondLst>
                                        </p:cTn>
                                        <p:tgtEl>
                                          <p:spTgt spid="107"/>
                                        </p:tgtEl>
                                        <p:attrNameLst>
                                          <p:attrName>style.visibility</p:attrName>
                                        </p:attrNameLst>
                                      </p:cBhvr>
                                      <p:to>
                                        <p:strVal val="visible"/>
                                      </p:to>
                                    </p:set>
                                    <p:animEffect transition="in" filter="wipe(right)">
                                      <p:cBhvr>
                                        <p:cTn id="219" dur="500"/>
                                        <p:tgtEl>
                                          <p:spTgt spid="107"/>
                                        </p:tgtEl>
                                      </p:cBhvr>
                                    </p:animEffect>
                                  </p:childTnLst>
                                  <p:subTnLst>
                                    <p:set>
                                      <p:cBhvr override="childStyle">
                                        <p:cTn dur="1" fill="hold" display="0" masterRel="sameClick" afterEffect="1">
                                          <p:stCondLst>
                                            <p:cond evt="end" delay="0">
                                              <p:tn val="217"/>
                                            </p:cond>
                                          </p:stCondLst>
                                        </p:cTn>
                                        <p:tgtEl>
                                          <p:spTgt spid="107"/>
                                        </p:tgtEl>
                                        <p:attrNameLst>
                                          <p:attrName>style.visibility</p:attrName>
                                        </p:attrNameLst>
                                      </p:cBhvr>
                                      <p:to>
                                        <p:strVal val="hidden"/>
                                      </p:to>
                                    </p:set>
                                  </p:subTnLst>
                                </p:cTn>
                              </p:par>
                            </p:childTnLst>
                          </p:cTn>
                        </p:par>
                        <p:par>
                          <p:cTn id="220" fill="hold">
                            <p:stCondLst>
                              <p:cond delay="5000"/>
                            </p:stCondLst>
                            <p:childTnLst>
                              <p:par>
                                <p:cTn id="221" presetID="22" presetClass="entr" presetSubtype="2" fill="hold" nodeType="afterEffect">
                                  <p:stCondLst>
                                    <p:cond delay="0"/>
                                  </p:stCondLst>
                                  <p:childTnLst>
                                    <p:set>
                                      <p:cBhvr>
                                        <p:cTn id="222" dur="1" fill="hold">
                                          <p:stCondLst>
                                            <p:cond delay="0"/>
                                          </p:stCondLst>
                                        </p:cTn>
                                        <p:tgtEl>
                                          <p:spTgt spid="109"/>
                                        </p:tgtEl>
                                        <p:attrNameLst>
                                          <p:attrName>style.visibility</p:attrName>
                                        </p:attrNameLst>
                                      </p:cBhvr>
                                      <p:to>
                                        <p:strVal val="visible"/>
                                      </p:to>
                                    </p:set>
                                    <p:animEffect transition="in" filter="wipe(right)">
                                      <p:cBhvr>
                                        <p:cTn id="223" dur="500"/>
                                        <p:tgtEl>
                                          <p:spTgt spid="109"/>
                                        </p:tgtEl>
                                      </p:cBhvr>
                                    </p:animEffect>
                                  </p:childTnLst>
                                  <p:subTnLst>
                                    <p:set>
                                      <p:cBhvr override="childStyle">
                                        <p:cTn dur="1" fill="hold" display="0" masterRel="sameClick" afterEffect="1">
                                          <p:stCondLst>
                                            <p:cond evt="end" delay="0">
                                              <p:tn val="221"/>
                                            </p:cond>
                                          </p:stCondLst>
                                        </p:cTn>
                                        <p:tgtEl>
                                          <p:spTgt spid="109"/>
                                        </p:tgtEl>
                                        <p:attrNameLst>
                                          <p:attrName>style.visibility</p:attrName>
                                        </p:attrNameLst>
                                      </p:cBhvr>
                                      <p:to>
                                        <p:strVal val="hidden"/>
                                      </p:to>
                                    </p:set>
                                  </p:subTnLst>
                                </p:cTn>
                              </p:par>
                            </p:childTnLst>
                          </p:cTn>
                        </p:par>
                        <p:par>
                          <p:cTn id="224" fill="hold">
                            <p:stCondLst>
                              <p:cond delay="5500"/>
                            </p:stCondLst>
                            <p:childTnLst>
                              <p:par>
                                <p:cTn id="225" presetID="53" presetClass="entr" presetSubtype="16" fill="hold" grpId="0" nodeType="afterEffect">
                                  <p:stCondLst>
                                    <p:cond delay="0"/>
                                  </p:stCondLst>
                                  <p:childTnLst>
                                    <p:set>
                                      <p:cBhvr>
                                        <p:cTn id="226" dur="1" fill="hold">
                                          <p:stCondLst>
                                            <p:cond delay="0"/>
                                          </p:stCondLst>
                                        </p:cTn>
                                        <p:tgtEl>
                                          <p:spTgt spid="87"/>
                                        </p:tgtEl>
                                        <p:attrNameLst>
                                          <p:attrName>style.visibility</p:attrName>
                                        </p:attrNameLst>
                                      </p:cBhvr>
                                      <p:to>
                                        <p:strVal val="visible"/>
                                      </p:to>
                                    </p:set>
                                    <p:anim calcmode="lin" valueType="num">
                                      <p:cBhvr>
                                        <p:cTn id="227" dur="500" fill="hold"/>
                                        <p:tgtEl>
                                          <p:spTgt spid="87"/>
                                        </p:tgtEl>
                                        <p:attrNameLst>
                                          <p:attrName>ppt_w</p:attrName>
                                        </p:attrNameLst>
                                      </p:cBhvr>
                                      <p:tavLst>
                                        <p:tav tm="0">
                                          <p:val>
                                            <p:fltVal val="0"/>
                                          </p:val>
                                        </p:tav>
                                        <p:tav tm="100000">
                                          <p:val>
                                            <p:strVal val="#ppt_w"/>
                                          </p:val>
                                        </p:tav>
                                      </p:tavLst>
                                    </p:anim>
                                    <p:anim calcmode="lin" valueType="num">
                                      <p:cBhvr>
                                        <p:cTn id="228" dur="500" fill="hold"/>
                                        <p:tgtEl>
                                          <p:spTgt spid="87"/>
                                        </p:tgtEl>
                                        <p:attrNameLst>
                                          <p:attrName>ppt_h</p:attrName>
                                        </p:attrNameLst>
                                      </p:cBhvr>
                                      <p:tavLst>
                                        <p:tav tm="0">
                                          <p:val>
                                            <p:fltVal val="0"/>
                                          </p:val>
                                        </p:tav>
                                        <p:tav tm="100000">
                                          <p:val>
                                            <p:strVal val="#ppt_h"/>
                                          </p:val>
                                        </p:tav>
                                      </p:tavLst>
                                    </p:anim>
                                    <p:animEffect transition="in" filter="fade">
                                      <p:cBhvr>
                                        <p:cTn id="229" dur="500"/>
                                        <p:tgtEl>
                                          <p:spTgt spid="87"/>
                                        </p:tgtEl>
                                      </p:cBhvr>
                                    </p:animEffect>
                                  </p:childTnLst>
                                </p:cTn>
                              </p:par>
                            </p:childTnLst>
                          </p:cTn>
                        </p:par>
                        <p:par>
                          <p:cTn id="230" fill="hold">
                            <p:stCondLst>
                              <p:cond delay="6000"/>
                            </p:stCondLst>
                            <p:childTnLst>
                              <p:par>
                                <p:cTn id="231" presetID="22" presetClass="entr" presetSubtype="2" fill="hold" nodeType="afterEffect">
                                  <p:stCondLst>
                                    <p:cond delay="0"/>
                                  </p:stCondLst>
                                  <p:childTnLst>
                                    <p:set>
                                      <p:cBhvr>
                                        <p:cTn id="232" dur="1" fill="hold">
                                          <p:stCondLst>
                                            <p:cond delay="0"/>
                                          </p:stCondLst>
                                        </p:cTn>
                                        <p:tgtEl>
                                          <p:spTgt spid="113"/>
                                        </p:tgtEl>
                                        <p:attrNameLst>
                                          <p:attrName>style.visibility</p:attrName>
                                        </p:attrNameLst>
                                      </p:cBhvr>
                                      <p:to>
                                        <p:strVal val="visible"/>
                                      </p:to>
                                    </p:set>
                                    <p:animEffect transition="in" filter="wipe(right)">
                                      <p:cBhvr>
                                        <p:cTn id="233" dur="500"/>
                                        <p:tgtEl>
                                          <p:spTgt spid="113"/>
                                        </p:tgtEl>
                                      </p:cBhvr>
                                    </p:animEffect>
                                  </p:childTnLst>
                                  <p:subTnLst>
                                    <p:set>
                                      <p:cBhvr override="childStyle">
                                        <p:cTn dur="1" fill="hold" display="0" masterRel="sameClick" afterEffect="1">
                                          <p:stCondLst>
                                            <p:cond evt="end" delay="0">
                                              <p:tn val="231"/>
                                            </p:cond>
                                          </p:stCondLst>
                                        </p:cTn>
                                        <p:tgtEl>
                                          <p:spTgt spid="113"/>
                                        </p:tgtEl>
                                        <p:attrNameLst>
                                          <p:attrName>style.visibility</p:attrName>
                                        </p:attrNameLst>
                                      </p:cBhvr>
                                      <p:to>
                                        <p:strVal val="hidden"/>
                                      </p:to>
                                    </p:set>
                                  </p:subTnLst>
                                </p:cTn>
                              </p:par>
                            </p:childTnLst>
                          </p:cTn>
                        </p:par>
                        <p:par>
                          <p:cTn id="234" fill="hold">
                            <p:stCondLst>
                              <p:cond delay="6500"/>
                            </p:stCondLst>
                            <p:childTnLst>
                              <p:par>
                                <p:cTn id="235" presetID="1" presetClass="emph" presetSubtype="2" fill="hold" nodeType="afterEffect">
                                  <p:stCondLst>
                                    <p:cond delay="0"/>
                                  </p:stCondLst>
                                  <p:childTnLst>
                                    <p:animClr clrSpc="rgb" dir="cw">
                                      <p:cBhvr>
                                        <p:cTn id="236" dur="500" fill="hold"/>
                                        <p:tgtEl>
                                          <p:spTgt spid="86"/>
                                        </p:tgtEl>
                                        <p:attrNameLst>
                                          <p:attrName>fillcolor</p:attrName>
                                        </p:attrNameLst>
                                      </p:cBhvr>
                                      <p:to>
                                        <a:srgbClr val="5DEF80"/>
                                      </p:to>
                                    </p:animClr>
                                    <p:set>
                                      <p:cBhvr>
                                        <p:cTn id="237" dur="500" fill="hold"/>
                                        <p:tgtEl>
                                          <p:spTgt spid="86"/>
                                        </p:tgtEl>
                                        <p:attrNameLst>
                                          <p:attrName>fill.type</p:attrName>
                                        </p:attrNameLst>
                                      </p:cBhvr>
                                      <p:to>
                                        <p:strVal val="solid"/>
                                      </p:to>
                                    </p:set>
                                    <p:set>
                                      <p:cBhvr>
                                        <p:cTn id="238" dur="500" fill="hold"/>
                                        <p:tgtEl>
                                          <p:spTgt spid="86"/>
                                        </p:tgtEl>
                                        <p:attrNameLst>
                                          <p:attrName>fill.on</p:attrName>
                                        </p:attrNameLst>
                                      </p:cBhvr>
                                      <p:to>
                                        <p:strVal val="true"/>
                                      </p:to>
                                    </p:set>
                                  </p:childTnLst>
                                </p:cTn>
                              </p:par>
                            </p:childTnLst>
                          </p:cTn>
                        </p:par>
                        <p:par>
                          <p:cTn id="239" fill="hold">
                            <p:stCondLst>
                              <p:cond delay="7000"/>
                            </p:stCondLst>
                            <p:childTnLst>
                              <p:par>
                                <p:cTn id="240" presetID="22" presetClass="entr" presetSubtype="2" fill="hold" nodeType="afterEffect">
                                  <p:stCondLst>
                                    <p:cond delay="0"/>
                                  </p:stCondLst>
                                  <p:childTnLst>
                                    <p:set>
                                      <p:cBhvr>
                                        <p:cTn id="241" dur="1" fill="hold">
                                          <p:stCondLst>
                                            <p:cond delay="0"/>
                                          </p:stCondLst>
                                        </p:cTn>
                                        <p:tgtEl>
                                          <p:spTgt spid="116"/>
                                        </p:tgtEl>
                                        <p:attrNameLst>
                                          <p:attrName>style.visibility</p:attrName>
                                        </p:attrNameLst>
                                      </p:cBhvr>
                                      <p:to>
                                        <p:strVal val="visible"/>
                                      </p:to>
                                    </p:set>
                                    <p:animEffect transition="in" filter="wipe(right)">
                                      <p:cBhvr>
                                        <p:cTn id="242" dur="500"/>
                                        <p:tgtEl>
                                          <p:spTgt spid="116"/>
                                        </p:tgtEl>
                                      </p:cBhvr>
                                    </p:animEffect>
                                  </p:childTnLst>
                                  <p:subTnLst>
                                    <p:set>
                                      <p:cBhvr override="childStyle">
                                        <p:cTn dur="1" fill="hold" display="0" masterRel="sameClick" afterEffect="1">
                                          <p:stCondLst>
                                            <p:cond evt="end" delay="0">
                                              <p:tn val="240"/>
                                            </p:cond>
                                          </p:stCondLst>
                                        </p:cTn>
                                        <p:tgtEl>
                                          <p:spTgt spid="116"/>
                                        </p:tgtEl>
                                        <p:attrNameLst>
                                          <p:attrName>style.visibility</p:attrName>
                                        </p:attrNameLst>
                                      </p:cBhvr>
                                      <p:to>
                                        <p:strVal val="hidden"/>
                                      </p:to>
                                    </p:set>
                                  </p:subTnLst>
                                </p:cTn>
                              </p:par>
                            </p:childTnLst>
                          </p:cTn>
                        </p:par>
                        <p:par>
                          <p:cTn id="243" fill="hold">
                            <p:stCondLst>
                              <p:cond delay="7500"/>
                            </p:stCondLst>
                            <p:childTnLst>
                              <p:par>
                                <p:cTn id="244" presetID="1" presetClass="emph" presetSubtype="2" fill="hold" nodeType="afterEffect">
                                  <p:stCondLst>
                                    <p:cond delay="0"/>
                                  </p:stCondLst>
                                  <p:childTnLst>
                                    <p:animClr clrSpc="rgb" dir="cw">
                                      <p:cBhvr>
                                        <p:cTn id="245" dur="500" fill="hold"/>
                                        <p:tgtEl>
                                          <p:spTgt spid="87"/>
                                        </p:tgtEl>
                                        <p:attrNameLst>
                                          <p:attrName>fillcolor</p:attrName>
                                        </p:attrNameLst>
                                      </p:cBhvr>
                                      <p:to>
                                        <a:srgbClr val="5DEF80"/>
                                      </p:to>
                                    </p:animClr>
                                    <p:set>
                                      <p:cBhvr>
                                        <p:cTn id="246" dur="500" fill="hold"/>
                                        <p:tgtEl>
                                          <p:spTgt spid="87"/>
                                        </p:tgtEl>
                                        <p:attrNameLst>
                                          <p:attrName>fill.type</p:attrName>
                                        </p:attrNameLst>
                                      </p:cBhvr>
                                      <p:to>
                                        <p:strVal val="solid"/>
                                      </p:to>
                                    </p:set>
                                    <p:set>
                                      <p:cBhvr>
                                        <p:cTn id="247" dur="500" fill="hold"/>
                                        <p:tgtEl>
                                          <p:spTgt spid="87"/>
                                        </p:tgtEl>
                                        <p:attrNameLst>
                                          <p:attrName>fill.on</p:attrName>
                                        </p:attrNameLst>
                                      </p:cBhvr>
                                      <p:to>
                                        <p:strVal val="true"/>
                                      </p:to>
                                    </p:set>
                                  </p:childTnLst>
                                </p:cTn>
                              </p:par>
                            </p:childTnLst>
                          </p:cTn>
                        </p:par>
                        <p:par>
                          <p:cTn id="248" fill="hold">
                            <p:stCondLst>
                              <p:cond delay="8000"/>
                            </p:stCondLst>
                            <p:childTnLst>
                              <p:par>
                                <p:cTn id="249" presetID="22" presetClass="entr" presetSubtype="2" fill="hold" nodeType="afterEffect">
                                  <p:stCondLst>
                                    <p:cond delay="0"/>
                                  </p:stCondLst>
                                  <p:childTnLst>
                                    <p:set>
                                      <p:cBhvr>
                                        <p:cTn id="250" dur="1" fill="hold">
                                          <p:stCondLst>
                                            <p:cond delay="0"/>
                                          </p:stCondLst>
                                        </p:cTn>
                                        <p:tgtEl>
                                          <p:spTgt spid="122"/>
                                        </p:tgtEl>
                                        <p:attrNameLst>
                                          <p:attrName>style.visibility</p:attrName>
                                        </p:attrNameLst>
                                      </p:cBhvr>
                                      <p:to>
                                        <p:strVal val="visible"/>
                                      </p:to>
                                    </p:set>
                                    <p:animEffect transition="in" filter="wipe(right)">
                                      <p:cBhvr>
                                        <p:cTn id="251" dur="500"/>
                                        <p:tgtEl>
                                          <p:spTgt spid="122"/>
                                        </p:tgtEl>
                                      </p:cBhvr>
                                    </p:animEffect>
                                  </p:childTnLst>
                                  <p:subTnLst>
                                    <p:set>
                                      <p:cBhvr override="childStyle">
                                        <p:cTn dur="1" fill="hold" display="0" masterRel="sameClick" afterEffect="1">
                                          <p:stCondLst>
                                            <p:cond evt="end" delay="0">
                                              <p:tn val="249"/>
                                            </p:cond>
                                          </p:stCondLst>
                                        </p:cTn>
                                        <p:tgtEl>
                                          <p:spTgt spid="122"/>
                                        </p:tgtEl>
                                        <p:attrNameLst>
                                          <p:attrName>style.visibility</p:attrName>
                                        </p:attrNameLst>
                                      </p:cBhvr>
                                      <p:to>
                                        <p:strVal val="hidden"/>
                                      </p:to>
                                    </p:set>
                                  </p:subTnLst>
                                </p:cTn>
                              </p:par>
                            </p:childTnLst>
                          </p:cTn>
                        </p:par>
                        <p:par>
                          <p:cTn id="252" fill="hold">
                            <p:stCondLst>
                              <p:cond delay="8500"/>
                            </p:stCondLst>
                            <p:childTnLst>
                              <p:par>
                                <p:cTn id="253" presetID="53" presetClass="entr" presetSubtype="16" fill="hold" grpId="0" nodeType="afterEffect">
                                  <p:stCondLst>
                                    <p:cond delay="0"/>
                                  </p:stCondLst>
                                  <p:iterate type="lt">
                                    <p:tmPct val="0"/>
                                  </p:iterate>
                                  <p:childTnLst>
                                    <p:set>
                                      <p:cBhvr>
                                        <p:cTn id="254" dur="1" fill="hold">
                                          <p:stCondLst>
                                            <p:cond delay="0"/>
                                          </p:stCondLst>
                                        </p:cTn>
                                        <p:tgtEl>
                                          <p:spTgt spid="121"/>
                                        </p:tgtEl>
                                        <p:attrNameLst>
                                          <p:attrName>style.visibility</p:attrName>
                                        </p:attrNameLst>
                                      </p:cBhvr>
                                      <p:to>
                                        <p:strVal val="visible"/>
                                      </p:to>
                                    </p:set>
                                    <p:anim calcmode="lin" valueType="num">
                                      <p:cBhvr>
                                        <p:cTn id="255" dur="500" fill="hold"/>
                                        <p:tgtEl>
                                          <p:spTgt spid="121"/>
                                        </p:tgtEl>
                                        <p:attrNameLst>
                                          <p:attrName>ppt_w</p:attrName>
                                        </p:attrNameLst>
                                      </p:cBhvr>
                                      <p:tavLst>
                                        <p:tav tm="0">
                                          <p:val>
                                            <p:fltVal val="0"/>
                                          </p:val>
                                        </p:tav>
                                        <p:tav tm="100000">
                                          <p:val>
                                            <p:strVal val="#ppt_w"/>
                                          </p:val>
                                        </p:tav>
                                      </p:tavLst>
                                    </p:anim>
                                    <p:anim calcmode="lin" valueType="num">
                                      <p:cBhvr>
                                        <p:cTn id="256" dur="500" fill="hold"/>
                                        <p:tgtEl>
                                          <p:spTgt spid="121"/>
                                        </p:tgtEl>
                                        <p:attrNameLst>
                                          <p:attrName>ppt_h</p:attrName>
                                        </p:attrNameLst>
                                      </p:cBhvr>
                                      <p:tavLst>
                                        <p:tav tm="0">
                                          <p:val>
                                            <p:fltVal val="0"/>
                                          </p:val>
                                        </p:tav>
                                        <p:tav tm="100000">
                                          <p:val>
                                            <p:strVal val="#ppt_h"/>
                                          </p:val>
                                        </p:tav>
                                      </p:tavLst>
                                    </p:anim>
                                    <p:animEffect transition="in" filter="fade">
                                      <p:cBhvr>
                                        <p:cTn id="257" dur="500"/>
                                        <p:tgtEl>
                                          <p:spTgt spid="121"/>
                                        </p:tgtEl>
                                      </p:cBhvr>
                                    </p:animEffect>
                                  </p:childTnLst>
                                </p:cTn>
                              </p:par>
                            </p:childTnLst>
                          </p:cTn>
                        </p:par>
                        <p:par>
                          <p:cTn id="258" fill="hold">
                            <p:stCondLst>
                              <p:cond delay="9000"/>
                            </p:stCondLst>
                            <p:childTnLst>
                              <p:par>
                                <p:cTn id="259" presetID="22" presetClass="entr" presetSubtype="2" fill="hold" nodeType="afterEffect">
                                  <p:stCondLst>
                                    <p:cond delay="0"/>
                                  </p:stCondLst>
                                  <p:childTnLst>
                                    <p:set>
                                      <p:cBhvr>
                                        <p:cTn id="260" dur="1" fill="hold">
                                          <p:stCondLst>
                                            <p:cond delay="0"/>
                                          </p:stCondLst>
                                        </p:cTn>
                                        <p:tgtEl>
                                          <p:spTgt spid="125"/>
                                        </p:tgtEl>
                                        <p:attrNameLst>
                                          <p:attrName>style.visibility</p:attrName>
                                        </p:attrNameLst>
                                      </p:cBhvr>
                                      <p:to>
                                        <p:strVal val="visible"/>
                                      </p:to>
                                    </p:set>
                                    <p:animEffect transition="in" filter="wipe(right)">
                                      <p:cBhvr>
                                        <p:cTn id="261" dur="500"/>
                                        <p:tgtEl>
                                          <p:spTgt spid="125"/>
                                        </p:tgtEl>
                                      </p:cBhvr>
                                    </p:animEffect>
                                  </p:childTnLst>
                                  <p:subTnLst>
                                    <p:set>
                                      <p:cBhvr override="childStyle">
                                        <p:cTn dur="1" fill="hold" display="0" masterRel="sameClick" afterEffect="1">
                                          <p:stCondLst>
                                            <p:cond evt="end" delay="0">
                                              <p:tn val="259"/>
                                            </p:cond>
                                          </p:stCondLst>
                                        </p:cTn>
                                        <p:tgtEl>
                                          <p:spTgt spid="125"/>
                                        </p:tgtEl>
                                        <p:attrNameLst>
                                          <p:attrName>style.visibility</p:attrName>
                                        </p:attrNameLst>
                                      </p:cBhvr>
                                      <p:to>
                                        <p:strVal val="hidden"/>
                                      </p:to>
                                    </p:set>
                                  </p:subTnLst>
                                </p:cTn>
                              </p:par>
                            </p:childTnLst>
                          </p:cTn>
                        </p:par>
                        <p:par>
                          <p:cTn id="262" fill="hold">
                            <p:stCondLst>
                              <p:cond delay="9500"/>
                            </p:stCondLst>
                            <p:childTnLst>
                              <p:par>
                                <p:cTn id="263" presetID="1" presetClass="emph" presetSubtype="2" fill="hold" nodeType="afterEffect">
                                  <p:stCondLst>
                                    <p:cond delay="0"/>
                                  </p:stCondLst>
                                  <p:iterate type="lt">
                                    <p:tmPct val="0"/>
                                  </p:iterate>
                                  <p:childTnLst>
                                    <p:animClr clrSpc="rgb" dir="cw">
                                      <p:cBhvr>
                                        <p:cTn id="264" dur="500" fill="hold"/>
                                        <p:tgtEl>
                                          <p:spTgt spid="121"/>
                                        </p:tgtEl>
                                        <p:attrNameLst>
                                          <p:attrName>fillcolor</p:attrName>
                                        </p:attrNameLst>
                                      </p:cBhvr>
                                      <p:to>
                                        <a:srgbClr val="5DEF80"/>
                                      </p:to>
                                    </p:animClr>
                                    <p:set>
                                      <p:cBhvr>
                                        <p:cTn id="265" dur="500" fill="hold"/>
                                        <p:tgtEl>
                                          <p:spTgt spid="121"/>
                                        </p:tgtEl>
                                        <p:attrNameLst>
                                          <p:attrName>fill.type</p:attrName>
                                        </p:attrNameLst>
                                      </p:cBhvr>
                                      <p:to>
                                        <p:strVal val="solid"/>
                                      </p:to>
                                    </p:set>
                                    <p:set>
                                      <p:cBhvr>
                                        <p:cTn id="266" dur="500" fill="hold"/>
                                        <p:tgtEl>
                                          <p:spTgt spid="121"/>
                                        </p:tgtEl>
                                        <p:attrNameLst>
                                          <p:attrName>fill.on</p:attrName>
                                        </p:attrNameLst>
                                      </p:cBhvr>
                                      <p:to>
                                        <p:strVal val="true"/>
                                      </p:to>
                                    </p:set>
                                  </p:childTnLst>
                                </p:cTn>
                              </p:par>
                            </p:childTnLst>
                          </p:cTn>
                        </p:par>
                        <p:par>
                          <p:cTn id="267" fill="hold">
                            <p:stCondLst>
                              <p:cond delay="10000"/>
                            </p:stCondLst>
                            <p:childTnLst>
                              <p:par>
                                <p:cTn id="268" presetID="1" presetClass="emph" presetSubtype="2" fill="hold" nodeType="afterEffect">
                                  <p:stCondLst>
                                    <p:cond delay="0"/>
                                  </p:stCondLst>
                                  <p:childTnLst>
                                    <p:animClr clrSpc="rgb" dir="cw">
                                      <p:cBhvr>
                                        <p:cTn id="269" dur="500" fill="hold"/>
                                        <p:tgtEl>
                                          <p:spTgt spid="125"/>
                                        </p:tgtEl>
                                        <p:attrNameLst>
                                          <p:attrName>fillcolor</p:attrName>
                                        </p:attrNameLst>
                                      </p:cBhvr>
                                      <p:to>
                                        <a:srgbClr val="5DEF80"/>
                                      </p:to>
                                    </p:animClr>
                                    <p:set>
                                      <p:cBhvr>
                                        <p:cTn id="270" dur="500" fill="hold"/>
                                        <p:tgtEl>
                                          <p:spTgt spid="125"/>
                                        </p:tgtEl>
                                        <p:attrNameLst>
                                          <p:attrName>fill.type</p:attrName>
                                        </p:attrNameLst>
                                      </p:cBhvr>
                                      <p:to>
                                        <p:strVal val="solid"/>
                                      </p:to>
                                    </p:set>
                                    <p:set>
                                      <p:cBhvr>
                                        <p:cTn id="271" dur="500" fill="hold"/>
                                        <p:tgtEl>
                                          <p:spTgt spid="125"/>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nodeType="clickEffect">
                                  <p:stCondLst>
                                    <p:cond delay="0"/>
                                  </p:stCondLst>
                                  <p:childTnLst>
                                    <p:set>
                                      <p:cBhvr>
                                        <p:cTn id="275" dur="1" fill="hold">
                                          <p:stCondLst>
                                            <p:cond delay="0"/>
                                          </p:stCondLst>
                                        </p:cTn>
                                        <p:tgtEl>
                                          <p:spTgt spid="120"/>
                                        </p:tgtEl>
                                        <p:attrNameLst>
                                          <p:attrName>style.visibility</p:attrName>
                                        </p:attrNameLst>
                                      </p:cBhvr>
                                      <p:to>
                                        <p:strVal val="visible"/>
                                      </p:to>
                                    </p:set>
                                    <p:animEffect transition="in" filter="wipe(down)">
                                      <p:cBhvr>
                                        <p:cTn id="276" dur="500"/>
                                        <p:tgtEl>
                                          <p:spTgt spid="120"/>
                                        </p:tgtEl>
                                      </p:cBhvr>
                                    </p:animEffect>
                                  </p:childTnLst>
                                  <p:subTnLst>
                                    <p:set>
                                      <p:cBhvr override="childStyle">
                                        <p:cTn dur="1" fill="hold" display="0" masterRel="sameClick" afterEffect="1">
                                          <p:stCondLst>
                                            <p:cond evt="end" delay="0">
                                              <p:tn val="274"/>
                                            </p:cond>
                                          </p:stCondLst>
                                        </p:cTn>
                                        <p:tgtEl>
                                          <p:spTgt spid="120"/>
                                        </p:tgtEl>
                                        <p:attrNameLst>
                                          <p:attrName>style.visibility</p:attrName>
                                        </p:attrNameLst>
                                      </p:cBhvr>
                                      <p:to>
                                        <p:strVal val="hidden"/>
                                      </p:to>
                                    </p:set>
                                  </p:subTnLst>
                                </p:cTn>
                              </p:par>
                            </p:childTnLst>
                          </p:cTn>
                        </p:par>
                        <p:par>
                          <p:cTn id="277" fill="hold">
                            <p:stCondLst>
                              <p:cond delay="500"/>
                            </p:stCondLst>
                            <p:childTnLst>
                              <p:par>
                                <p:cTn id="278" presetID="26" presetClass="emph" presetSubtype="0" fill="hold" nodeType="afterEffect">
                                  <p:stCondLst>
                                    <p:cond delay="0"/>
                                  </p:stCondLst>
                                  <p:childTnLst>
                                    <p:animEffect transition="out" filter="fade">
                                      <p:cBhvr>
                                        <p:cTn id="279" dur="500" tmFilter="0, 0; .2, .5; .8, .5; 1, 0"/>
                                        <p:tgtEl>
                                          <p:spTgt spid="46"/>
                                        </p:tgtEl>
                                      </p:cBhvr>
                                    </p:animEffect>
                                    <p:animScale>
                                      <p:cBhvr>
                                        <p:cTn id="280" dur="250" autoRev="1" fill="hold"/>
                                        <p:tgtEl>
                                          <p:spTgt spid="46"/>
                                        </p:tgtEl>
                                      </p:cBhvr>
                                      <p:by x="105000" y="105000"/>
                                    </p:animScale>
                                  </p:childTnLst>
                                </p:cTn>
                              </p:par>
                            </p:childTnLst>
                          </p:cTn>
                        </p:par>
                      </p:childTnLst>
                    </p:cTn>
                  </p:par>
                  <p:par>
                    <p:cTn id="281" fill="hold">
                      <p:stCondLst>
                        <p:cond delay="indefinite"/>
                      </p:stCondLst>
                      <p:childTnLst>
                        <p:par>
                          <p:cTn id="282" fill="hold">
                            <p:stCondLst>
                              <p:cond delay="0"/>
                            </p:stCondLst>
                            <p:childTnLst>
                              <p:par>
                                <p:cTn id="283" presetID="10" presetClass="exit" presetSubtype="0" fill="hold" grpId="1" nodeType="clickEffect">
                                  <p:stCondLst>
                                    <p:cond delay="0"/>
                                  </p:stCondLst>
                                  <p:childTnLst>
                                    <p:animEffect transition="out" filter="fade">
                                      <p:cBhvr>
                                        <p:cTn id="284" dur="500"/>
                                        <p:tgtEl>
                                          <p:spTgt spid="47"/>
                                        </p:tgtEl>
                                      </p:cBhvr>
                                    </p:animEffect>
                                    <p:set>
                                      <p:cBhvr>
                                        <p:cTn id="285" dur="1" fill="hold">
                                          <p:stCondLst>
                                            <p:cond delay="499"/>
                                          </p:stCondLst>
                                        </p:cTn>
                                        <p:tgtEl>
                                          <p:spTgt spid="47"/>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55"/>
                                        </p:tgtEl>
                                      </p:cBhvr>
                                    </p:animEffect>
                                    <p:set>
                                      <p:cBhvr>
                                        <p:cTn id="288" dur="1" fill="hold">
                                          <p:stCondLst>
                                            <p:cond delay="499"/>
                                          </p:stCondLst>
                                        </p:cTn>
                                        <p:tgtEl>
                                          <p:spTgt spid="55"/>
                                        </p:tgtEl>
                                        <p:attrNameLst>
                                          <p:attrName>style.visibility</p:attrName>
                                        </p:attrNameLst>
                                      </p:cBhvr>
                                      <p:to>
                                        <p:strVal val="hidden"/>
                                      </p:to>
                                    </p:set>
                                  </p:childTnLst>
                                </p:cTn>
                              </p:par>
                              <p:par>
                                <p:cTn id="289" presetID="10" presetClass="exit" presetSubtype="0" fill="hold" grpId="2" nodeType="withEffect">
                                  <p:stCondLst>
                                    <p:cond delay="0"/>
                                  </p:stCondLst>
                                  <p:childTnLst>
                                    <p:animEffect transition="out" filter="fade">
                                      <p:cBhvr>
                                        <p:cTn id="290" dur="500"/>
                                        <p:tgtEl>
                                          <p:spTgt spid="56"/>
                                        </p:tgtEl>
                                      </p:cBhvr>
                                    </p:animEffect>
                                    <p:set>
                                      <p:cBhvr>
                                        <p:cTn id="291" dur="1" fill="hold">
                                          <p:stCondLst>
                                            <p:cond delay="499"/>
                                          </p:stCondLst>
                                        </p:cTn>
                                        <p:tgtEl>
                                          <p:spTgt spid="56"/>
                                        </p:tgtEl>
                                        <p:attrNameLst>
                                          <p:attrName>style.visibility</p:attrName>
                                        </p:attrNameLst>
                                      </p:cBhvr>
                                      <p:to>
                                        <p:strVal val="hidden"/>
                                      </p:to>
                                    </p:set>
                                  </p:childTnLst>
                                </p:cTn>
                              </p:par>
                              <p:par>
                                <p:cTn id="292" presetID="10" presetClass="exit" presetSubtype="0" fill="hold" grpId="1" nodeType="withEffect">
                                  <p:stCondLst>
                                    <p:cond delay="0"/>
                                  </p:stCondLst>
                                  <p:childTnLst>
                                    <p:animEffect transition="out" filter="fade">
                                      <p:cBhvr>
                                        <p:cTn id="293" dur="500"/>
                                        <p:tgtEl>
                                          <p:spTgt spid="79"/>
                                        </p:tgtEl>
                                      </p:cBhvr>
                                    </p:animEffect>
                                    <p:set>
                                      <p:cBhvr>
                                        <p:cTn id="294" dur="1" fill="hold">
                                          <p:stCondLst>
                                            <p:cond delay="499"/>
                                          </p:stCondLst>
                                        </p:cTn>
                                        <p:tgtEl>
                                          <p:spTgt spid="79"/>
                                        </p:tgtEl>
                                        <p:attrNameLst>
                                          <p:attrName>style.visibility</p:attrName>
                                        </p:attrNameLst>
                                      </p:cBhvr>
                                      <p:to>
                                        <p:strVal val="hidden"/>
                                      </p:to>
                                    </p:set>
                                  </p:childTnLst>
                                </p:cTn>
                              </p:par>
                              <p:par>
                                <p:cTn id="295" presetID="10" presetClass="exit" presetSubtype="0" fill="hold" grpId="1" nodeType="withEffect">
                                  <p:stCondLst>
                                    <p:cond delay="0"/>
                                  </p:stCondLst>
                                  <p:childTnLst>
                                    <p:animEffect transition="out" filter="fade">
                                      <p:cBhvr>
                                        <p:cTn id="296" dur="500"/>
                                        <p:tgtEl>
                                          <p:spTgt spid="69"/>
                                        </p:tgtEl>
                                      </p:cBhvr>
                                    </p:animEffect>
                                    <p:set>
                                      <p:cBhvr>
                                        <p:cTn id="297" dur="1" fill="hold">
                                          <p:stCondLst>
                                            <p:cond delay="499"/>
                                          </p:stCondLst>
                                        </p:cTn>
                                        <p:tgtEl>
                                          <p:spTgt spid="69"/>
                                        </p:tgtEl>
                                        <p:attrNameLst>
                                          <p:attrName>style.visibility</p:attrName>
                                        </p:attrNameLst>
                                      </p:cBhvr>
                                      <p:to>
                                        <p:strVal val="hidden"/>
                                      </p:to>
                                    </p:set>
                                  </p:childTnLst>
                                </p:cTn>
                              </p:par>
                              <p:par>
                                <p:cTn id="298" presetID="10" presetClass="exit" presetSubtype="0" fill="hold" grpId="1" nodeType="withEffect">
                                  <p:stCondLst>
                                    <p:cond delay="0"/>
                                  </p:stCondLst>
                                  <p:childTnLst>
                                    <p:animEffect transition="out" filter="fade">
                                      <p:cBhvr>
                                        <p:cTn id="299" dur="500"/>
                                        <p:tgtEl>
                                          <p:spTgt spid="74"/>
                                        </p:tgtEl>
                                      </p:cBhvr>
                                    </p:animEffect>
                                    <p:set>
                                      <p:cBhvr>
                                        <p:cTn id="300" dur="1" fill="hold">
                                          <p:stCondLst>
                                            <p:cond delay="499"/>
                                          </p:stCondLst>
                                        </p:cTn>
                                        <p:tgtEl>
                                          <p:spTgt spid="74"/>
                                        </p:tgtEl>
                                        <p:attrNameLst>
                                          <p:attrName>style.visibility</p:attrName>
                                        </p:attrNameLst>
                                      </p:cBhvr>
                                      <p:to>
                                        <p:strVal val="hidden"/>
                                      </p:to>
                                    </p:set>
                                  </p:childTnLst>
                                </p:cTn>
                              </p:par>
                              <p:par>
                                <p:cTn id="301" presetID="10" presetClass="exit" presetSubtype="0" fill="hold" grpId="1" nodeType="withEffect">
                                  <p:stCondLst>
                                    <p:cond delay="0"/>
                                  </p:stCondLst>
                                  <p:childTnLst>
                                    <p:animEffect transition="out" filter="fade">
                                      <p:cBhvr>
                                        <p:cTn id="302" dur="500"/>
                                        <p:tgtEl>
                                          <p:spTgt spid="86"/>
                                        </p:tgtEl>
                                      </p:cBhvr>
                                    </p:animEffect>
                                    <p:set>
                                      <p:cBhvr>
                                        <p:cTn id="303" dur="1" fill="hold">
                                          <p:stCondLst>
                                            <p:cond delay="499"/>
                                          </p:stCondLst>
                                        </p:cTn>
                                        <p:tgtEl>
                                          <p:spTgt spid="86"/>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88"/>
                                        </p:tgtEl>
                                      </p:cBhvr>
                                    </p:animEffect>
                                    <p:set>
                                      <p:cBhvr>
                                        <p:cTn id="306" dur="1" fill="hold">
                                          <p:stCondLst>
                                            <p:cond delay="499"/>
                                          </p:stCondLst>
                                        </p:cTn>
                                        <p:tgtEl>
                                          <p:spTgt spid="88"/>
                                        </p:tgtEl>
                                        <p:attrNameLst>
                                          <p:attrName>style.visibility</p:attrName>
                                        </p:attrNameLst>
                                      </p:cBhvr>
                                      <p:to>
                                        <p:strVal val="hidden"/>
                                      </p:to>
                                    </p:set>
                                  </p:childTnLst>
                                </p:cTn>
                              </p:par>
                              <p:par>
                                <p:cTn id="307" presetID="10" presetClass="exit" presetSubtype="0" fill="hold" grpId="1" nodeType="withEffect">
                                  <p:stCondLst>
                                    <p:cond delay="0"/>
                                  </p:stCondLst>
                                  <p:childTnLst>
                                    <p:animEffect transition="out" filter="fade">
                                      <p:cBhvr>
                                        <p:cTn id="308" dur="500"/>
                                        <p:tgtEl>
                                          <p:spTgt spid="87"/>
                                        </p:tgtEl>
                                      </p:cBhvr>
                                    </p:animEffect>
                                    <p:set>
                                      <p:cBhvr>
                                        <p:cTn id="309" dur="1" fill="hold">
                                          <p:stCondLst>
                                            <p:cond delay="499"/>
                                          </p:stCondLst>
                                        </p:cTn>
                                        <p:tgtEl>
                                          <p:spTgt spid="87"/>
                                        </p:tgtEl>
                                        <p:attrNameLst>
                                          <p:attrName>style.visibility</p:attrName>
                                        </p:attrNameLst>
                                      </p:cBhvr>
                                      <p:to>
                                        <p:strVal val="hidden"/>
                                      </p:to>
                                    </p:set>
                                  </p:childTnLst>
                                </p:cTn>
                              </p:par>
                              <p:par>
                                <p:cTn id="310" presetID="10" presetClass="exit" presetSubtype="0" fill="hold" grpId="1" nodeType="withEffect">
                                  <p:stCondLst>
                                    <p:cond delay="0"/>
                                  </p:stCondLst>
                                  <p:iterate type="lt">
                                    <p:tmPct val="0"/>
                                  </p:iterate>
                                  <p:childTnLst>
                                    <p:animEffect transition="out" filter="fade">
                                      <p:cBhvr>
                                        <p:cTn id="311" dur="500"/>
                                        <p:tgtEl>
                                          <p:spTgt spid="121"/>
                                        </p:tgtEl>
                                      </p:cBhvr>
                                    </p:animEffect>
                                    <p:set>
                                      <p:cBhvr>
                                        <p:cTn id="312" dur="1" fill="hold">
                                          <p:stCondLst>
                                            <p:cond delay="499"/>
                                          </p:stCondLst>
                                        </p:cTn>
                                        <p:tgtEl>
                                          <p:spTgt spid="121"/>
                                        </p:tgtEl>
                                        <p:attrNameLst>
                                          <p:attrName>style.visibility</p:attrName>
                                        </p:attrNameLst>
                                      </p:cBhvr>
                                      <p:to>
                                        <p:strVal val="hidden"/>
                                      </p:to>
                                    </p:set>
                                  </p:childTnLst>
                                </p:cTn>
                              </p:par>
                            </p:childTnLst>
                          </p:cTn>
                        </p:par>
                        <p:par>
                          <p:cTn id="313" fill="hold">
                            <p:stCondLst>
                              <p:cond delay="500"/>
                            </p:stCondLst>
                            <p:childTnLst>
                              <p:par>
                                <p:cTn id="314" presetID="1" presetClass="exit" presetSubtype="0" fill="hold" grpId="1" nodeType="afterEffect">
                                  <p:stCondLst>
                                    <p:cond delay="0"/>
                                  </p:stCondLst>
                                  <p:childTnLst>
                                    <p:set>
                                      <p:cBhvr>
                                        <p:cTn id="315" dur="1" fill="hold">
                                          <p:stCondLst>
                                            <p:cond delay="0"/>
                                          </p:stCondLst>
                                        </p:cTn>
                                        <p:tgtEl>
                                          <p:spTgt spid="39"/>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8"/>
                                        </p:tgtEl>
                                      </p:cBhvr>
                                    </p:animEffect>
                                    <p:set>
                                      <p:cBhvr>
                                        <p:cTn id="318" dur="1" fill="hold">
                                          <p:stCondLst>
                                            <p:cond delay="499"/>
                                          </p:stCondLst>
                                        </p:cTn>
                                        <p:tgtEl>
                                          <p:spTgt spid="28"/>
                                        </p:tgtEl>
                                        <p:attrNameLst>
                                          <p:attrName>style.visibility</p:attrName>
                                        </p:attrNameLst>
                                      </p:cBhvr>
                                      <p:to>
                                        <p:strVal val="hidden"/>
                                      </p:to>
                                    </p:set>
                                  </p:childTnLst>
                                </p:cTn>
                              </p:par>
                            </p:childTnLst>
                          </p:cTn>
                        </p:par>
                        <p:par>
                          <p:cTn id="319" fill="hold">
                            <p:stCondLst>
                              <p:cond delay="1000"/>
                            </p:stCondLst>
                            <p:childTnLst>
                              <p:par>
                                <p:cTn id="320" presetID="10" presetClass="exit" presetSubtype="0" fill="hold" grpId="1" nodeType="afterEffect">
                                  <p:stCondLst>
                                    <p:cond delay="0"/>
                                  </p:stCondLst>
                                  <p:childTnLst>
                                    <p:animEffect transition="out" filter="fade">
                                      <p:cBhvr>
                                        <p:cTn id="321" dur="500"/>
                                        <p:tgtEl>
                                          <p:spTgt spid="41"/>
                                        </p:tgtEl>
                                      </p:cBhvr>
                                    </p:animEffect>
                                    <p:set>
                                      <p:cBhvr>
                                        <p:cTn id="322" dur="1" fill="hold">
                                          <p:stCondLst>
                                            <p:cond delay="499"/>
                                          </p:stCondLst>
                                        </p:cTn>
                                        <p:tgtEl>
                                          <p:spTgt spid="41"/>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42"/>
                                        </p:tgtEl>
                                      </p:cBhvr>
                                    </p:animEffect>
                                    <p:set>
                                      <p:cBhvr>
                                        <p:cTn id="325" dur="1" fill="hold">
                                          <p:stCondLst>
                                            <p:cond delay="499"/>
                                          </p:stCondLst>
                                        </p:cTn>
                                        <p:tgtEl>
                                          <p:spTgt spid="42"/>
                                        </p:tgtEl>
                                        <p:attrNameLst>
                                          <p:attrName>style.visibility</p:attrName>
                                        </p:attrNameLst>
                                      </p:cBhvr>
                                      <p:to>
                                        <p:strVal val="hidden"/>
                                      </p:to>
                                    </p:set>
                                  </p:childTnLst>
                                </p:cTn>
                              </p:par>
                            </p:childTnLst>
                          </p:cTn>
                        </p:par>
                        <p:par>
                          <p:cTn id="326" fill="hold">
                            <p:stCondLst>
                              <p:cond delay="1500"/>
                            </p:stCondLst>
                            <p:childTnLst>
                              <p:par>
                                <p:cTn id="327" presetID="21" presetClass="exit" presetSubtype="1" fill="hold" nodeType="afterEffect">
                                  <p:stCondLst>
                                    <p:cond delay="0"/>
                                  </p:stCondLst>
                                  <p:childTnLst>
                                    <p:animEffect transition="out" filter="wheel(1)">
                                      <p:cBhvr>
                                        <p:cTn id="328" dur="500"/>
                                        <p:tgtEl>
                                          <p:spTgt spid="14"/>
                                        </p:tgtEl>
                                      </p:cBhvr>
                                    </p:animEffect>
                                    <p:set>
                                      <p:cBhvr>
                                        <p:cTn id="32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9" grpId="0" animBg="1"/>
      <p:bldP spid="39" grpId="1" animBg="1"/>
      <p:bldP spid="33" grpId="0" animBg="1"/>
      <p:bldP spid="47" grpId="0" animBg="1"/>
      <p:bldP spid="47" grpId="1" animBg="1"/>
      <p:bldP spid="55" grpId="0" animBg="1"/>
      <p:bldP spid="55" grpId="1" animBg="1"/>
      <p:bldP spid="56" grpId="0" animBg="1"/>
      <p:bldP spid="56" grpId="1" animBg="1"/>
      <p:bldP spid="56" grpId="2" animBg="1"/>
      <p:bldP spid="69" grpId="0" animBg="1"/>
      <p:bldP spid="69" grpId="1" animBg="1"/>
      <p:bldP spid="74" grpId="0" animBg="1"/>
      <p:bldP spid="74" grpId="1" animBg="1"/>
      <p:bldP spid="79" grpId="0" animBg="1"/>
      <p:bldP spid="79" grpId="1" animBg="1"/>
      <p:bldP spid="86" grpId="0" animBg="1"/>
      <p:bldP spid="86" grpId="1" animBg="1"/>
      <p:bldP spid="87" grpId="0" animBg="1"/>
      <p:bldP spid="87" grpId="1" animBg="1"/>
      <p:bldP spid="88" grpId="0"/>
      <p:bldP spid="88" grpId="1"/>
      <p:bldP spid="121" grpId="0" animBg="1"/>
      <p:bldP spid="1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998806"/>
            <a:ext cx="6147582" cy="574682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935671"/>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Dealing With Sensitive Information</a:t>
            </a:r>
          </a:p>
        </p:txBody>
      </p:sp>
      <p:sp>
        <p:nvSpPr>
          <p:cNvPr id="8" name="Rectangle: Rounded Corners 7">
            <a:extLst>
              <a:ext uri="{FF2B5EF4-FFF2-40B4-BE49-F238E27FC236}">
                <a16:creationId xmlns:a16="http://schemas.microsoft.com/office/drawing/2014/main" id="{EC3DD118-4721-409D-8C68-CBBAC0A472EA}"/>
              </a:ext>
            </a:extLst>
          </p:cNvPr>
          <p:cNvSpPr/>
          <p:nvPr/>
        </p:nvSpPr>
        <p:spPr>
          <a:xfrm>
            <a:off x="70338" y="3477500"/>
            <a:ext cx="2344305" cy="32681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Texas Hold ‘</a:t>
            </a:r>
            <a:r>
              <a:rPr lang="en-US" dirty="0" err="1"/>
              <a:t>Em</a:t>
            </a:r>
            <a:r>
              <a:rPr lang="en-US" dirty="0"/>
              <a:t> Session</a:t>
            </a:r>
          </a:p>
        </p:txBody>
      </p:sp>
      <p:grpSp>
        <p:nvGrpSpPr>
          <p:cNvPr id="10" name="Group 9">
            <a:extLst>
              <a:ext uri="{FF2B5EF4-FFF2-40B4-BE49-F238E27FC236}">
                <a16:creationId xmlns:a16="http://schemas.microsoft.com/office/drawing/2014/main" id="{C0CC3577-EADA-4C54-8142-B9DC9E3250B2}"/>
              </a:ext>
            </a:extLst>
          </p:cNvPr>
          <p:cNvGrpSpPr/>
          <p:nvPr/>
        </p:nvGrpSpPr>
        <p:grpSpPr>
          <a:xfrm>
            <a:off x="342713" y="3601475"/>
            <a:ext cx="1797610" cy="2557229"/>
            <a:chOff x="896353" y="1631169"/>
            <a:chExt cx="1797610" cy="2557229"/>
          </a:xfrm>
        </p:grpSpPr>
        <p:pic>
          <p:nvPicPr>
            <p:cNvPr id="11" name="Picture 10">
              <a:extLst>
                <a:ext uri="{FF2B5EF4-FFF2-40B4-BE49-F238E27FC236}">
                  <a16:creationId xmlns:a16="http://schemas.microsoft.com/office/drawing/2014/main" id="{B45E78DB-F122-46DF-8547-006F9760A9D4}"/>
                </a:ext>
              </a:extLst>
            </p:cNvPr>
            <p:cNvPicPr>
              <a:picLocks noChangeAspect="1"/>
            </p:cNvPicPr>
            <p:nvPr/>
          </p:nvPicPr>
          <p:blipFill>
            <a:blip r:embed="rId3"/>
            <a:stretch>
              <a:fillRect/>
            </a:stretch>
          </p:blipFill>
          <p:spPr>
            <a:xfrm>
              <a:off x="896353" y="1631169"/>
              <a:ext cx="1797610" cy="1010898"/>
            </a:xfrm>
            <a:prstGeom prst="rect">
              <a:avLst/>
            </a:prstGeom>
          </p:spPr>
        </p:pic>
        <p:pic>
          <p:nvPicPr>
            <p:cNvPr id="12" name="Picture 11">
              <a:extLst>
                <a:ext uri="{FF2B5EF4-FFF2-40B4-BE49-F238E27FC236}">
                  <a16:creationId xmlns:a16="http://schemas.microsoft.com/office/drawing/2014/main" id="{3685A4DD-37F1-4A93-928B-F91A763C1B75}"/>
                </a:ext>
              </a:extLst>
            </p:cNvPr>
            <p:cNvPicPr>
              <a:picLocks noChangeAspect="1"/>
            </p:cNvPicPr>
            <p:nvPr/>
          </p:nvPicPr>
          <p:blipFill>
            <a:blip r:embed="rId3"/>
            <a:stretch>
              <a:fillRect/>
            </a:stretch>
          </p:blipFill>
          <p:spPr>
            <a:xfrm>
              <a:off x="896353" y="2146613"/>
              <a:ext cx="1797610" cy="1010898"/>
            </a:xfrm>
            <a:prstGeom prst="rect">
              <a:avLst/>
            </a:prstGeom>
          </p:spPr>
        </p:pic>
        <p:pic>
          <p:nvPicPr>
            <p:cNvPr id="13" name="Picture 12">
              <a:extLst>
                <a:ext uri="{FF2B5EF4-FFF2-40B4-BE49-F238E27FC236}">
                  <a16:creationId xmlns:a16="http://schemas.microsoft.com/office/drawing/2014/main" id="{AB4A16E2-3B9E-4C5C-86E1-8A644EFE3EFC}"/>
                </a:ext>
              </a:extLst>
            </p:cNvPr>
            <p:cNvPicPr>
              <a:picLocks noChangeAspect="1"/>
            </p:cNvPicPr>
            <p:nvPr/>
          </p:nvPicPr>
          <p:blipFill>
            <a:blip r:embed="rId3"/>
            <a:stretch>
              <a:fillRect/>
            </a:stretch>
          </p:blipFill>
          <p:spPr>
            <a:xfrm>
              <a:off x="896353" y="2662057"/>
              <a:ext cx="1797610" cy="1010898"/>
            </a:xfrm>
            <a:prstGeom prst="rect">
              <a:avLst/>
            </a:prstGeom>
          </p:spPr>
        </p:pic>
        <p:pic>
          <p:nvPicPr>
            <p:cNvPr id="14" name="Picture 13">
              <a:extLst>
                <a:ext uri="{FF2B5EF4-FFF2-40B4-BE49-F238E27FC236}">
                  <a16:creationId xmlns:a16="http://schemas.microsoft.com/office/drawing/2014/main" id="{CA79D4CF-5728-4BD8-B76B-C0E34C86D0DC}"/>
                </a:ext>
              </a:extLst>
            </p:cNvPr>
            <p:cNvPicPr>
              <a:picLocks noChangeAspect="1"/>
            </p:cNvPicPr>
            <p:nvPr/>
          </p:nvPicPr>
          <p:blipFill>
            <a:blip r:embed="rId3"/>
            <a:stretch>
              <a:fillRect/>
            </a:stretch>
          </p:blipFill>
          <p:spPr>
            <a:xfrm>
              <a:off x="896353" y="3177500"/>
              <a:ext cx="1797610" cy="1010898"/>
            </a:xfrm>
            <a:prstGeom prst="rect">
              <a:avLst/>
            </a:prstGeom>
          </p:spPr>
        </p:pic>
      </p:grpSp>
      <p:sp>
        <p:nvSpPr>
          <p:cNvPr id="15" name="Rectangle: Rounded Corners 14">
            <a:extLst>
              <a:ext uri="{FF2B5EF4-FFF2-40B4-BE49-F238E27FC236}">
                <a16:creationId xmlns:a16="http://schemas.microsoft.com/office/drawing/2014/main" id="{58299B78-E873-4EF4-8C89-78488869DD42}"/>
              </a:ext>
            </a:extLst>
          </p:cNvPr>
          <p:cNvSpPr/>
          <p:nvPr/>
        </p:nvSpPr>
        <p:spPr>
          <a:xfrm>
            <a:off x="9755944" y="4508546"/>
            <a:ext cx="2344306" cy="223708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Game Server </a:t>
            </a:r>
            <a:r>
              <a:rPr lang="en-US" sz="1600" dirty="0"/>
              <a:t>(Dealer + Oracle)</a:t>
            </a:r>
          </a:p>
        </p:txBody>
      </p:sp>
      <p:grpSp>
        <p:nvGrpSpPr>
          <p:cNvPr id="16" name="Group 15">
            <a:extLst>
              <a:ext uri="{FF2B5EF4-FFF2-40B4-BE49-F238E27FC236}">
                <a16:creationId xmlns:a16="http://schemas.microsoft.com/office/drawing/2014/main" id="{8C53DF57-7B34-43E8-A347-4BD05E54100B}"/>
              </a:ext>
            </a:extLst>
          </p:cNvPr>
          <p:cNvGrpSpPr/>
          <p:nvPr/>
        </p:nvGrpSpPr>
        <p:grpSpPr>
          <a:xfrm>
            <a:off x="10082523" y="4616189"/>
            <a:ext cx="1680180" cy="1495872"/>
            <a:chOff x="9915908" y="4650057"/>
            <a:chExt cx="1680180" cy="1495872"/>
          </a:xfrm>
        </p:grpSpPr>
        <p:pic>
          <p:nvPicPr>
            <p:cNvPr id="17" name="Picture 12" descr="Home-Server-icon.png (256Ã256)">
              <a:extLst>
                <a:ext uri="{FF2B5EF4-FFF2-40B4-BE49-F238E27FC236}">
                  <a16:creationId xmlns:a16="http://schemas.microsoft.com/office/drawing/2014/main" id="{894E5699-C65D-4BAC-86C5-0951C9F32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408" y="4650057"/>
              <a:ext cx="1304680" cy="1304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dlc_arbiter_ripa_moramee1120-0f953aa35fa5490a9c0de1168fe69ea9.png (1120Ã1120)">
              <a:extLst>
                <a:ext uri="{FF2B5EF4-FFF2-40B4-BE49-F238E27FC236}">
                  <a16:creationId xmlns:a16="http://schemas.microsoft.com/office/drawing/2014/main" id="{9BFECB0B-915E-4B34-B1C4-2ABD21492F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5908" y="5253075"/>
              <a:ext cx="892854" cy="89285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87663481-CC6D-4810-9E51-CC8433113E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634" y="998806"/>
            <a:ext cx="1492322" cy="1292966"/>
          </a:xfrm>
          <a:prstGeom prst="rect">
            <a:avLst/>
          </a:prstGeom>
        </p:spPr>
      </p:pic>
      <p:sp>
        <p:nvSpPr>
          <p:cNvPr id="34" name="Rectangle: Rounded Corners 33">
            <a:extLst>
              <a:ext uri="{FF2B5EF4-FFF2-40B4-BE49-F238E27FC236}">
                <a16:creationId xmlns:a16="http://schemas.microsoft.com/office/drawing/2014/main" id="{1A964FF9-474B-4888-907F-A10F7F176360}"/>
              </a:ext>
            </a:extLst>
          </p:cNvPr>
          <p:cNvSpPr/>
          <p:nvPr/>
        </p:nvSpPr>
        <p:spPr>
          <a:xfrm>
            <a:off x="10210820" y="1511437"/>
            <a:ext cx="1492322" cy="236354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Validators</a:t>
            </a:r>
          </a:p>
        </p:txBody>
      </p:sp>
      <p:grpSp>
        <p:nvGrpSpPr>
          <p:cNvPr id="35" name="Group 34">
            <a:extLst>
              <a:ext uri="{FF2B5EF4-FFF2-40B4-BE49-F238E27FC236}">
                <a16:creationId xmlns:a16="http://schemas.microsoft.com/office/drawing/2014/main" id="{C787E712-6A40-4A50-910A-677712D20A2A}"/>
              </a:ext>
            </a:extLst>
          </p:cNvPr>
          <p:cNvGrpSpPr/>
          <p:nvPr/>
        </p:nvGrpSpPr>
        <p:grpSpPr>
          <a:xfrm>
            <a:off x="10402728" y="1438677"/>
            <a:ext cx="1050737" cy="2108873"/>
            <a:chOff x="2464982" y="1249932"/>
            <a:chExt cx="1827150" cy="3866060"/>
          </a:xfrm>
        </p:grpSpPr>
        <p:pic>
          <p:nvPicPr>
            <p:cNvPr id="36" name="Picture 35">
              <a:extLst>
                <a:ext uri="{FF2B5EF4-FFF2-40B4-BE49-F238E27FC236}">
                  <a16:creationId xmlns:a16="http://schemas.microsoft.com/office/drawing/2014/main" id="{06A8334C-58CC-4D34-9B40-785AA46CFE3A}"/>
                </a:ext>
              </a:extLst>
            </p:cNvPr>
            <p:cNvPicPr>
              <a:picLocks noChangeAspect="1"/>
            </p:cNvPicPr>
            <p:nvPr/>
          </p:nvPicPr>
          <p:blipFill>
            <a:blip r:embed="rId3"/>
            <a:stretch>
              <a:fillRect/>
            </a:stretch>
          </p:blipFill>
          <p:spPr>
            <a:xfrm>
              <a:off x="2479673" y="1657812"/>
              <a:ext cx="1797610" cy="1010898"/>
            </a:xfrm>
            <a:prstGeom prst="rect">
              <a:avLst/>
            </a:prstGeom>
          </p:spPr>
        </p:pic>
        <p:pic>
          <p:nvPicPr>
            <p:cNvPr id="37" name="Picture 36">
              <a:extLst>
                <a:ext uri="{FF2B5EF4-FFF2-40B4-BE49-F238E27FC236}">
                  <a16:creationId xmlns:a16="http://schemas.microsoft.com/office/drawing/2014/main" id="{365A6039-A048-40A9-9879-FA210325FD75}"/>
                </a:ext>
              </a:extLst>
            </p:cNvPr>
            <p:cNvPicPr>
              <a:picLocks noChangeAspect="1"/>
            </p:cNvPicPr>
            <p:nvPr/>
          </p:nvPicPr>
          <p:blipFill>
            <a:blip r:embed="rId3"/>
            <a:stretch>
              <a:fillRect/>
            </a:stretch>
          </p:blipFill>
          <p:spPr>
            <a:xfrm>
              <a:off x="2494522" y="2065692"/>
              <a:ext cx="1797610" cy="1010898"/>
            </a:xfrm>
            <a:prstGeom prst="rect">
              <a:avLst/>
            </a:prstGeom>
          </p:spPr>
        </p:pic>
        <p:pic>
          <p:nvPicPr>
            <p:cNvPr id="38" name="Picture 37">
              <a:extLst>
                <a:ext uri="{FF2B5EF4-FFF2-40B4-BE49-F238E27FC236}">
                  <a16:creationId xmlns:a16="http://schemas.microsoft.com/office/drawing/2014/main" id="{18EACA39-64F9-41BE-BAE4-9C8DB32DA58A}"/>
                </a:ext>
              </a:extLst>
            </p:cNvPr>
            <p:cNvPicPr>
              <a:picLocks noChangeAspect="1"/>
            </p:cNvPicPr>
            <p:nvPr/>
          </p:nvPicPr>
          <p:blipFill>
            <a:blip r:embed="rId3"/>
            <a:stretch>
              <a:fillRect/>
            </a:stretch>
          </p:blipFill>
          <p:spPr>
            <a:xfrm>
              <a:off x="2487098" y="2473572"/>
              <a:ext cx="1797610" cy="1010898"/>
            </a:xfrm>
            <a:prstGeom prst="rect">
              <a:avLst/>
            </a:prstGeom>
          </p:spPr>
        </p:pic>
        <p:pic>
          <p:nvPicPr>
            <p:cNvPr id="39" name="Picture 38">
              <a:extLst>
                <a:ext uri="{FF2B5EF4-FFF2-40B4-BE49-F238E27FC236}">
                  <a16:creationId xmlns:a16="http://schemas.microsoft.com/office/drawing/2014/main" id="{D0D5CA85-6D1F-4B4E-86CA-8C3380389046}"/>
                </a:ext>
              </a:extLst>
            </p:cNvPr>
            <p:cNvPicPr>
              <a:picLocks noChangeAspect="1"/>
            </p:cNvPicPr>
            <p:nvPr/>
          </p:nvPicPr>
          <p:blipFill>
            <a:blip r:embed="rId3"/>
            <a:stretch>
              <a:fillRect/>
            </a:stretch>
          </p:blipFill>
          <p:spPr>
            <a:xfrm>
              <a:off x="2489327" y="2881452"/>
              <a:ext cx="1797610" cy="1010898"/>
            </a:xfrm>
            <a:prstGeom prst="rect">
              <a:avLst/>
            </a:prstGeom>
          </p:spPr>
        </p:pic>
        <p:pic>
          <p:nvPicPr>
            <p:cNvPr id="40" name="Picture 39">
              <a:extLst>
                <a:ext uri="{FF2B5EF4-FFF2-40B4-BE49-F238E27FC236}">
                  <a16:creationId xmlns:a16="http://schemas.microsoft.com/office/drawing/2014/main" id="{2B51C8A3-F9CA-4BFC-853E-460B372F78D4}"/>
                </a:ext>
              </a:extLst>
            </p:cNvPr>
            <p:cNvPicPr>
              <a:picLocks noChangeAspect="1"/>
            </p:cNvPicPr>
            <p:nvPr/>
          </p:nvPicPr>
          <p:blipFill>
            <a:blip r:embed="rId3"/>
            <a:stretch>
              <a:fillRect/>
            </a:stretch>
          </p:blipFill>
          <p:spPr>
            <a:xfrm>
              <a:off x="2487098" y="3289332"/>
              <a:ext cx="1797610" cy="1010898"/>
            </a:xfrm>
            <a:prstGeom prst="rect">
              <a:avLst/>
            </a:prstGeom>
          </p:spPr>
        </p:pic>
        <p:pic>
          <p:nvPicPr>
            <p:cNvPr id="41" name="Picture 40">
              <a:extLst>
                <a:ext uri="{FF2B5EF4-FFF2-40B4-BE49-F238E27FC236}">
                  <a16:creationId xmlns:a16="http://schemas.microsoft.com/office/drawing/2014/main" id="{3826B829-E72B-4F6C-BC36-BEF76C5A6E1B}"/>
                </a:ext>
              </a:extLst>
            </p:cNvPr>
            <p:cNvPicPr>
              <a:picLocks noChangeAspect="1"/>
            </p:cNvPicPr>
            <p:nvPr/>
          </p:nvPicPr>
          <p:blipFill>
            <a:blip r:embed="rId3"/>
            <a:stretch>
              <a:fillRect/>
            </a:stretch>
          </p:blipFill>
          <p:spPr>
            <a:xfrm>
              <a:off x="2494522" y="1249932"/>
              <a:ext cx="1797610" cy="1010898"/>
            </a:xfrm>
            <a:prstGeom prst="rect">
              <a:avLst/>
            </a:prstGeom>
          </p:spPr>
        </p:pic>
        <p:pic>
          <p:nvPicPr>
            <p:cNvPr id="42" name="Picture 41">
              <a:extLst>
                <a:ext uri="{FF2B5EF4-FFF2-40B4-BE49-F238E27FC236}">
                  <a16:creationId xmlns:a16="http://schemas.microsoft.com/office/drawing/2014/main" id="{788C6343-92A6-4B5E-ACF4-BFEA3D5F6FA9}"/>
                </a:ext>
              </a:extLst>
            </p:cNvPr>
            <p:cNvPicPr>
              <a:picLocks noChangeAspect="1"/>
            </p:cNvPicPr>
            <p:nvPr/>
          </p:nvPicPr>
          <p:blipFill>
            <a:blip r:embed="rId3"/>
            <a:stretch>
              <a:fillRect/>
            </a:stretch>
          </p:blipFill>
          <p:spPr>
            <a:xfrm>
              <a:off x="2476040" y="3697212"/>
              <a:ext cx="1797610" cy="1010898"/>
            </a:xfrm>
            <a:prstGeom prst="rect">
              <a:avLst/>
            </a:prstGeom>
          </p:spPr>
        </p:pic>
        <p:pic>
          <p:nvPicPr>
            <p:cNvPr id="43" name="Picture 42">
              <a:extLst>
                <a:ext uri="{FF2B5EF4-FFF2-40B4-BE49-F238E27FC236}">
                  <a16:creationId xmlns:a16="http://schemas.microsoft.com/office/drawing/2014/main" id="{ACF45730-32CF-47CA-8B53-FB5477E90E6F}"/>
                </a:ext>
              </a:extLst>
            </p:cNvPr>
            <p:cNvPicPr>
              <a:picLocks noChangeAspect="1"/>
            </p:cNvPicPr>
            <p:nvPr/>
          </p:nvPicPr>
          <p:blipFill>
            <a:blip r:embed="rId3"/>
            <a:stretch>
              <a:fillRect/>
            </a:stretch>
          </p:blipFill>
          <p:spPr>
            <a:xfrm>
              <a:off x="2464982" y="4105094"/>
              <a:ext cx="1797610" cy="1010898"/>
            </a:xfrm>
            <a:prstGeom prst="rect">
              <a:avLst/>
            </a:prstGeom>
          </p:spPr>
        </p:pic>
      </p:grpSp>
      <p:grpSp>
        <p:nvGrpSpPr>
          <p:cNvPr id="54" name="Group 53">
            <a:extLst>
              <a:ext uri="{FF2B5EF4-FFF2-40B4-BE49-F238E27FC236}">
                <a16:creationId xmlns:a16="http://schemas.microsoft.com/office/drawing/2014/main" id="{E2F476E6-6EDB-4DAD-A4DF-079269AAE804}"/>
              </a:ext>
            </a:extLst>
          </p:cNvPr>
          <p:cNvGrpSpPr/>
          <p:nvPr/>
        </p:nvGrpSpPr>
        <p:grpSpPr>
          <a:xfrm>
            <a:off x="8168209" y="892131"/>
            <a:ext cx="1654277" cy="1044752"/>
            <a:chOff x="7722898" y="25393"/>
            <a:chExt cx="1654277" cy="1044752"/>
          </a:xfrm>
        </p:grpSpPr>
        <p:pic>
          <p:nvPicPr>
            <p:cNvPr id="55" name="Picture 54">
              <a:extLst>
                <a:ext uri="{FF2B5EF4-FFF2-40B4-BE49-F238E27FC236}">
                  <a16:creationId xmlns:a16="http://schemas.microsoft.com/office/drawing/2014/main" id="{0E9AB37A-87A2-4088-A805-465AF3AD7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2898" y="230995"/>
              <a:ext cx="1026254" cy="839150"/>
            </a:xfrm>
            <a:prstGeom prst="rect">
              <a:avLst/>
            </a:prstGeom>
          </p:spPr>
        </p:pic>
        <p:sp>
          <p:nvSpPr>
            <p:cNvPr id="56" name="Title 3">
              <a:extLst>
                <a:ext uri="{FF2B5EF4-FFF2-40B4-BE49-F238E27FC236}">
                  <a16:creationId xmlns:a16="http://schemas.microsoft.com/office/drawing/2014/main" id="{E220F9D4-0203-46C7-B53F-5441C74D349D}"/>
                </a:ext>
              </a:extLst>
            </p:cNvPr>
            <p:cNvSpPr txBox="1">
              <a:spLocks/>
            </p:cNvSpPr>
            <p:nvPr/>
          </p:nvSpPr>
          <p:spPr>
            <a:xfrm>
              <a:off x="7841451" y="25393"/>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1800" dirty="0">
                  <a:solidFill>
                    <a:schemeClr val="accent4">
                      <a:lumMod val="60000"/>
                      <a:lumOff val="40000"/>
                    </a:schemeClr>
                  </a:solidFill>
                </a:rPr>
                <a:t>Game Services</a:t>
              </a:r>
            </a:p>
          </p:txBody>
        </p:sp>
      </p:grpSp>
      <p:pic>
        <p:nvPicPr>
          <p:cNvPr id="3074" name="Picture 2" descr="key-icon.png (1024Ã1024)">
            <a:extLst>
              <a:ext uri="{FF2B5EF4-FFF2-40B4-BE49-F238E27FC236}">
                <a16:creationId xmlns:a16="http://schemas.microsoft.com/office/drawing/2014/main" id="{3527B3AF-EF8C-4220-8BCD-7454B7C7BF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3833609"/>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key-icon.png (1024Ã1024)">
            <a:extLst>
              <a:ext uri="{FF2B5EF4-FFF2-40B4-BE49-F238E27FC236}">
                <a16:creationId xmlns:a16="http://schemas.microsoft.com/office/drawing/2014/main" id="{70AD1441-3942-4ECD-AFD2-887F76CFE0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4316574"/>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key-icon.png (1024Ã1024)">
            <a:extLst>
              <a:ext uri="{FF2B5EF4-FFF2-40B4-BE49-F238E27FC236}">
                <a16:creationId xmlns:a16="http://schemas.microsoft.com/office/drawing/2014/main" id="{FACC1298-BFD6-4D3B-95F3-1AE6B4AD6F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715" y="4787287"/>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key-icon.png (1024Ã1024)">
            <a:extLst>
              <a:ext uri="{FF2B5EF4-FFF2-40B4-BE49-F238E27FC236}">
                <a16:creationId xmlns:a16="http://schemas.microsoft.com/office/drawing/2014/main" id="{EEB91491-3814-43E3-9C23-71DF5BE09D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5282741"/>
            <a:ext cx="423660" cy="42366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59401277-1828-4CAA-AC00-0D1827BB4F0A}"/>
              </a:ext>
            </a:extLst>
          </p:cNvPr>
          <p:cNvCxnSpPr>
            <a:stCxn id="15" idx="1"/>
            <a:endCxn id="3074" idx="3"/>
          </p:cNvCxnSpPr>
          <p:nvPr/>
        </p:nvCxnSpPr>
        <p:spPr>
          <a:xfrm flipH="1" flipV="1">
            <a:off x="2222620" y="4045439"/>
            <a:ext cx="7533324" cy="158164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2" name="Straight Arrow Connector 61">
            <a:extLst>
              <a:ext uri="{FF2B5EF4-FFF2-40B4-BE49-F238E27FC236}">
                <a16:creationId xmlns:a16="http://schemas.microsoft.com/office/drawing/2014/main" id="{36F44503-52D3-4590-89BC-BE4CD550CF2B}"/>
              </a:ext>
            </a:extLst>
          </p:cNvPr>
          <p:cNvCxnSpPr>
            <a:cxnSpLocks/>
            <a:stCxn id="15" idx="1"/>
            <a:endCxn id="57" idx="3"/>
          </p:cNvCxnSpPr>
          <p:nvPr/>
        </p:nvCxnSpPr>
        <p:spPr>
          <a:xfrm flipH="1" flipV="1">
            <a:off x="2222620" y="4528404"/>
            <a:ext cx="7533324" cy="109868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5" name="Straight Arrow Connector 64">
            <a:extLst>
              <a:ext uri="{FF2B5EF4-FFF2-40B4-BE49-F238E27FC236}">
                <a16:creationId xmlns:a16="http://schemas.microsoft.com/office/drawing/2014/main" id="{C116C96B-3FBE-4F07-8E34-E0499B3332D7}"/>
              </a:ext>
            </a:extLst>
          </p:cNvPr>
          <p:cNvCxnSpPr>
            <a:cxnSpLocks/>
            <a:stCxn id="15" idx="1"/>
            <a:endCxn id="58" idx="3"/>
          </p:cNvCxnSpPr>
          <p:nvPr/>
        </p:nvCxnSpPr>
        <p:spPr>
          <a:xfrm flipH="1" flipV="1">
            <a:off x="2197375" y="4999117"/>
            <a:ext cx="7558569" cy="62797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8" name="Straight Arrow Connector 67">
            <a:extLst>
              <a:ext uri="{FF2B5EF4-FFF2-40B4-BE49-F238E27FC236}">
                <a16:creationId xmlns:a16="http://schemas.microsoft.com/office/drawing/2014/main" id="{2A1A82F9-B88C-4A7A-B8E6-62A6A9B98CF5}"/>
              </a:ext>
            </a:extLst>
          </p:cNvPr>
          <p:cNvCxnSpPr>
            <a:cxnSpLocks/>
            <a:stCxn id="15" idx="1"/>
            <a:endCxn id="59" idx="3"/>
          </p:cNvCxnSpPr>
          <p:nvPr/>
        </p:nvCxnSpPr>
        <p:spPr>
          <a:xfrm flipH="1" flipV="1">
            <a:off x="2222620" y="5494571"/>
            <a:ext cx="7533324" cy="1325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1" name="Rectangle: Rounded Corners 70">
            <a:extLst>
              <a:ext uri="{FF2B5EF4-FFF2-40B4-BE49-F238E27FC236}">
                <a16:creationId xmlns:a16="http://schemas.microsoft.com/office/drawing/2014/main" id="{C7943720-2AC5-4300-855A-5CAD5C83F072}"/>
              </a:ext>
            </a:extLst>
          </p:cNvPr>
          <p:cNvSpPr/>
          <p:nvPr/>
        </p:nvSpPr>
        <p:spPr>
          <a:xfrm>
            <a:off x="4971823" y="194393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Sensitive Observation</a:t>
            </a:r>
          </a:p>
        </p:txBody>
      </p:sp>
      <p:cxnSp>
        <p:nvCxnSpPr>
          <p:cNvPr id="72" name="Straight Arrow Connector 71">
            <a:extLst>
              <a:ext uri="{FF2B5EF4-FFF2-40B4-BE49-F238E27FC236}">
                <a16:creationId xmlns:a16="http://schemas.microsoft.com/office/drawing/2014/main" id="{E2EF43F0-5158-456C-8512-F8F5C50AB982}"/>
              </a:ext>
            </a:extLst>
          </p:cNvPr>
          <p:cNvCxnSpPr/>
          <p:nvPr/>
        </p:nvCxnSpPr>
        <p:spPr>
          <a:xfrm flipV="1">
            <a:off x="2222620" y="2212597"/>
            <a:ext cx="2740400" cy="1832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Rectangle: Rounded Corners 75">
            <a:extLst>
              <a:ext uri="{FF2B5EF4-FFF2-40B4-BE49-F238E27FC236}">
                <a16:creationId xmlns:a16="http://schemas.microsoft.com/office/drawing/2014/main" id="{6CBC016B-C824-45B1-8712-0D4C77750DC8}"/>
              </a:ext>
            </a:extLst>
          </p:cNvPr>
          <p:cNvSpPr/>
          <p:nvPr/>
        </p:nvSpPr>
        <p:spPr>
          <a:xfrm>
            <a:off x="4971823" y="234182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Sensitive Observation</a:t>
            </a:r>
          </a:p>
        </p:txBody>
      </p:sp>
      <p:cxnSp>
        <p:nvCxnSpPr>
          <p:cNvPr id="77" name="Straight Arrow Connector 76">
            <a:extLst>
              <a:ext uri="{FF2B5EF4-FFF2-40B4-BE49-F238E27FC236}">
                <a16:creationId xmlns:a16="http://schemas.microsoft.com/office/drawing/2014/main" id="{938FDF8B-9F45-4E23-B8FD-23358C744FC7}"/>
              </a:ext>
            </a:extLst>
          </p:cNvPr>
          <p:cNvCxnSpPr>
            <a:cxnSpLocks/>
            <a:stCxn id="57" idx="3"/>
            <a:endCxn id="76" idx="1"/>
          </p:cNvCxnSpPr>
          <p:nvPr/>
        </p:nvCxnSpPr>
        <p:spPr>
          <a:xfrm flipV="1">
            <a:off x="2222620" y="2501246"/>
            <a:ext cx="2749203" cy="2027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1EC0D5FA-3825-4284-9BE1-D190E69254AF}"/>
              </a:ext>
            </a:extLst>
          </p:cNvPr>
          <p:cNvCxnSpPr>
            <a:cxnSpLocks/>
            <a:stCxn id="15" idx="1"/>
            <a:endCxn id="84" idx="3"/>
          </p:cNvCxnSpPr>
          <p:nvPr/>
        </p:nvCxnSpPr>
        <p:spPr>
          <a:xfrm flipH="1" flipV="1">
            <a:off x="7951536" y="2899141"/>
            <a:ext cx="1804408" cy="272794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4" name="Rectangle: Rounded Corners 83">
            <a:extLst>
              <a:ext uri="{FF2B5EF4-FFF2-40B4-BE49-F238E27FC236}">
                <a16:creationId xmlns:a16="http://schemas.microsoft.com/office/drawing/2014/main" id="{94B05F28-D000-4E8D-BF08-BD93C4B27719}"/>
              </a:ext>
            </a:extLst>
          </p:cNvPr>
          <p:cNvSpPr/>
          <p:nvPr/>
        </p:nvSpPr>
        <p:spPr>
          <a:xfrm>
            <a:off x="4971823" y="273972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Public Observation</a:t>
            </a:r>
          </a:p>
        </p:txBody>
      </p:sp>
      <p:cxnSp>
        <p:nvCxnSpPr>
          <p:cNvPr id="86" name="Straight Arrow Connector 85">
            <a:extLst>
              <a:ext uri="{FF2B5EF4-FFF2-40B4-BE49-F238E27FC236}">
                <a16:creationId xmlns:a16="http://schemas.microsoft.com/office/drawing/2014/main" id="{25601D31-930A-46AA-8E9B-5D261FFFE3FF}"/>
              </a:ext>
            </a:extLst>
          </p:cNvPr>
          <p:cNvCxnSpPr>
            <a:cxnSpLocks/>
            <a:stCxn id="15" idx="1"/>
            <a:endCxn id="89" idx="3"/>
          </p:cNvCxnSpPr>
          <p:nvPr/>
        </p:nvCxnSpPr>
        <p:spPr>
          <a:xfrm flipH="1" flipV="1">
            <a:off x="7951536" y="3297036"/>
            <a:ext cx="1804408" cy="233005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9" name="Rectangle: Rounded Corners 88">
            <a:extLst>
              <a:ext uri="{FF2B5EF4-FFF2-40B4-BE49-F238E27FC236}">
                <a16:creationId xmlns:a16="http://schemas.microsoft.com/office/drawing/2014/main" id="{750F11DE-F7D2-4F85-839B-D3914BFFFA38}"/>
              </a:ext>
            </a:extLst>
          </p:cNvPr>
          <p:cNvSpPr/>
          <p:nvPr/>
        </p:nvSpPr>
        <p:spPr>
          <a:xfrm>
            <a:off x="4971823" y="313761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Session End</a:t>
            </a:r>
          </a:p>
        </p:txBody>
      </p:sp>
      <p:grpSp>
        <p:nvGrpSpPr>
          <p:cNvPr id="90" name="Group 89">
            <a:extLst>
              <a:ext uri="{FF2B5EF4-FFF2-40B4-BE49-F238E27FC236}">
                <a16:creationId xmlns:a16="http://schemas.microsoft.com/office/drawing/2014/main" id="{0EBEE923-41B8-42AA-B1CA-C51A50A800F9}"/>
              </a:ext>
            </a:extLst>
          </p:cNvPr>
          <p:cNvGrpSpPr/>
          <p:nvPr/>
        </p:nvGrpSpPr>
        <p:grpSpPr>
          <a:xfrm>
            <a:off x="7292574" y="3049922"/>
            <a:ext cx="473828" cy="401267"/>
            <a:chOff x="7343441" y="3030998"/>
            <a:chExt cx="473828" cy="401267"/>
          </a:xfrm>
        </p:grpSpPr>
        <p:pic>
          <p:nvPicPr>
            <p:cNvPr id="91" name="Picture 2" descr="key-icon.png (1024Ã1024)">
              <a:extLst>
                <a:ext uri="{FF2B5EF4-FFF2-40B4-BE49-F238E27FC236}">
                  <a16:creationId xmlns:a16="http://schemas.microsoft.com/office/drawing/2014/main" id="{8CDC51DB-4783-46D9-9438-83421798E7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3441" y="3042246"/>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key-icon.png (1024Ã1024)">
              <a:extLst>
                <a:ext uri="{FF2B5EF4-FFF2-40B4-BE49-F238E27FC236}">
                  <a16:creationId xmlns:a16="http://schemas.microsoft.com/office/drawing/2014/main" id="{FA208BBB-2654-4ECA-8FAB-EDC5BE4451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0339" y="3193734"/>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key-icon.png (1024Ã1024)">
              <a:extLst>
                <a:ext uri="{FF2B5EF4-FFF2-40B4-BE49-F238E27FC236}">
                  <a16:creationId xmlns:a16="http://schemas.microsoft.com/office/drawing/2014/main" id="{19B555B1-A8B1-41DD-BEE2-E936C7B1E0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8738" y="3189921"/>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key-icon.png (1024Ã1024)">
              <a:extLst>
                <a:ext uri="{FF2B5EF4-FFF2-40B4-BE49-F238E27FC236}">
                  <a16:creationId xmlns:a16="http://schemas.microsoft.com/office/drawing/2014/main" id="{C57575DA-63B6-4367-845D-CA12A4E88D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8738" y="3030998"/>
              <a:ext cx="238531" cy="23853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6" name="Straight Arrow Connector 95">
            <a:extLst>
              <a:ext uri="{FF2B5EF4-FFF2-40B4-BE49-F238E27FC236}">
                <a16:creationId xmlns:a16="http://schemas.microsoft.com/office/drawing/2014/main" id="{FCCEA54A-A9EB-4399-ADA6-64BDE9B9012B}"/>
              </a:ext>
            </a:extLst>
          </p:cNvPr>
          <p:cNvCxnSpPr>
            <a:cxnSpLocks/>
            <a:stCxn id="34" idx="1"/>
            <a:endCxn id="71" idx="3"/>
          </p:cNvCxnSpPr>
          <p:nvPr/>
        </p:nvCxnSpPr>
        <p:spPr>
          <a:xfrm flipH="1" flipV="1">
            <a:off x="7951536" y="2103351"/>
            <a:ext cx="2259284" cy="589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0" name="Straight Arrow Connector 99">
            <a:extLst>
              <a:ext uri="{FF2B5EF4-FFF2-40B4-BE49-F238E27FC236}">
                <a16:creationId xmlns:a16="http://schemas.microsoft.com/office/drawing/2014/main" id="{A247352B-26AE-4A56-8697-F10F719156A7}"/>
              </a:ext>
            </a:extLst>
          </p:cNvPr>
          <p:cNvCxnSpPr>
            <a:cxnSpLocks/>
            <a:stCxn id="34" idx="1"/>
            <a:endCxn id="76" idx="3"/>
          </p:cNvCxnSpPr>
          <p:nvPr/>
        </p:nvCxnSpPr>
        <p:spPr>
          <a:xfrm flipH="1" flipV="1">
            <a:off x="7951536" y="2501246"/>
            <a:ext cx="2259284" cy="19196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3" name="Straight Arrow Connector 102">
            <a:extLst>
              <a:ext uri="{FF2B5EF4-FFF2-40B4-BE49-F238E27FC236}">
                <a16:creationId xmlns:a16="http://schemas.microsoft.com/office/drawing/2014/main" id="{BF7E5DA1-CBA0-44B4-A9C4-D55D3BDAB694}"/>
              </a:ext>
            </a:extLst>
          </p:cNvPr>
          <p:cNvCxnSpPr>
            <a:cxnSpLocks/>
            <a:stCxn id="34" idx="1"/>
            <a:endCxn id="84" idx="3"/>
          </p:cNvCxnSpPr>
          <p:nvPr/>
        </p:nvCxnSpPr>
        <p:spPr>
          <a:xfrm flipH="1">
            <a:off x="7951536" y="2693208"/>
            <a:ext cx="2259284" cy="2059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6" name="Straight Arrow Connector 105">
            <a:extLst>
              <a:ext uri="{FF2B5EF4-FFF2-40B4-BE49-F238E27FC236}">
                <a16:creationId xmlns:a16="http://schemas.microsoft.com/office/drawing/2014/main" id="{DD394DC3-1B4D-4E69-BEF1-FD6B314D5B11}"/>
              </a:ext>
            </a:extLst>
          </p:cNvPr>
          <p:cNvCxnSpPr>
            <a:cxnSpLocks/>
            <a:stCxn id="34" idx="1"/>
            <a:endCxn id="89" idx="3"/>
          </p:cNvCxnSpPr>
          <p:nvPr/>
        </p:nvCxnSpPr>
        <p:spPr>
          <a:xfrm flipH="1">
            <a:off x="7951536" y="2693208"/>
            <a:ext cx="2259284" cy="60382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9" name="Straight Arrow Connector 108">
            <a:extLst>
              <a:ext uri="{FF2B5EF4-FFF2-40B4-BE49-F238E27FC236}">
                <a16:creationId xmlns:a16="http://schemas.microsoft.com/office/drawing/2014/main" id="{2B594511-A993-4652-BD55-0D36BD9C01D4}"/>
              </a:ext>
            </a:extLst>
          </p:cNvPr>
          <p:cNvCxnSpPr>
            <a:cxnSpLocks/>
            <a:stCxn id="34" idx="1"/>
            <a:endCxn id="112" idx="3"/>
          </p:cNvCxnSpPr>
          <p:nvPr/>
        </p:nvCxnSpPr>
        <p:spPr>
          <a:xfrm flipH="1">
            <a:off x="7951536" y="2693208"/>
            <a:ext cx="2259284" cy="13996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12" name="Rectangle: Rounded Corners 111">
            <a:extLst>
              <a:ext uri="{FF2B5EF4-FFF2-40B4-BE49-F238E27FC236}">
                <a16:creationId xmlns:a16="http://schemas.microsoft.com/office/drawing/2014/main" id="{F11C80B5-8CE3-4BE4-BA95-38F7278966A3}"/>
              </a:ext>
            </a:extLst>
          </p:cNvPr>
          <p:cNvSpPr/>
          <p:nvPr/>
        </p:nvSpPr>
        <p:spPr>
          <a:xfrm>
            <a:off x="4971823" y="393340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cxnSp>
        <p:nvCxnSpPr>
          <p:cNvPr id="114" name="Straight Arrow Connector 113">
            <a:extLst>
              <a:ext uri="{FF2B5EF4-FFF2-40B4-BE49-F238E27FC236}">
                <a16:creationId xmlns:a16="http://schemas.microsoft.com/office/drawing/2014/main" id="{89ADA7EE-3F33-4F2F-9F04-1B5DD74F4C4F}"/>
              </a:ext>
            </a:extLst>
          </p:cNvPr>
          <p:cNvCxnSpPr>
            <a:cxnSpLocks/>
            <a:stCxn id="15" idx="1"/>
            <a:endCxn id="112" idx="3"/>
          </p:cNvCxnSpPr>
          <p:nvPr/>
        </p:nvCxnSpPr>
        <p:spPr>
          <a:xfrm flipH="1" flipV="1">
            <a:off x="7951536" y="4092826"/>
            <a:ext cx="1804408" cy="15342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7" name="Straight Arrow Connector 116">
            <a:extLst>
              <a:ext uri="{FF2B5EF4-FFF2-40B4-BE49-F238E27FC236}">
                <a16:creationId xmlns:a16="http://schemas.microsoft.com/office/drawing/2014/main" id="{F786D684-5688-451C-9917-EEE527B5F003}"/>
              </a:ext>
            </a:extLst>
          </p:cNvPr>
          <p:cNvCxnSpPr>
            <a:cxnSpLocks/>
            <a:stCxn id="15" idx="1"/>
            <a:endCxn id="127" idx="3"/>
          </p:cNvCxnSpPr>
          <p:nvPr/>
        </p:nvCxnSpPr>
        <p:spPr>
          <a:xfrm flipH="1" flipV="1">
            <a:off x="7951536" y="4490720"/>
            <a:ext cx="1804408" cy="11363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Rounded Corners 126">
            <a:extLst>
              <a:ext uri="{FF2B5EF4-FFF2-40B4-BE49-F238E27FC236}">
                <a16:creationId xmlns:a16="http://schemas.microsoft.com/office/drawing/2014/main" id="{22767831-FF6B-4541-93C6-7A4140FB5410}"/>
              </a:ext>
            </a:extLst>
          </p:cNvPr>
          <p:cNvSpPr/>
          <p:nvPr/>
        </p:nvSpPr>
        <p:spPr>
          <a:xfrm>
            <a:off x="4971823" y="4331300"/>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Attestation Complete</a:t>
            </a:r>
          </a:p>
        </p:txBody>
      </p:sp>
      <p:cxnSp>
        <p:nvCxnSpPr>
          <p:cNvPr id="129" name="Straight Arrow Connector 128">
            <a:extLst>
              <a:ext uri="{FF2B5EF4-FFF2-40B4-BE49-F238E27FC236}">
                <a16:creationId xmlns:a16="http://schemas.microsoft.com/office/drawing/2014/main" id="{C1A5A41D-B419-413D-B9AC-E11D41ACB2AD}"/>
              </a:ext>
            </a:extLst>
          </p:cNvPr>
          <p:cNvCxnSpPr>
            <a:cxnSpLocks/>
            <a:stCxn id="34" idx="1"/>
            <a:endCxn id="127" idx="3"/>
          </p:cNvCxnSpPr>
          <p:nvPr/>
        </p:nvCxnSpPr>
        <p:spPr>
          <a:xfrm flipH="1">
            <a:off x="7951536" y="2693208"/>
            <a:ext cx="2259284" cy="179751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2" name="Straight Arrow Connector 131">
            <a:extLst>
              <a:ext uri="{FF2B5EF4-FFF2-40B4-BE49-F238E27FC236}">
                <a16:creationId xmlns:a16="http://schemas.microsoft.com/office/drawing/2014/main" id="{BF542219-4F22-42D1-BF96-3C39E80DC1D2}"/>
              </a:ext>
            </a:extLst>
          </p:cNvPr>
          <p:cNvCxnSpPr>
            <a:stCxn id="15" idx="1"/>
            <a:endCxn id="55" idx="2"/>
          </p:cNvCxnSpPr>
          <p:nvPr/>
        </p:nvCxnSpPr>
        <p:spPr>
          <a:xfrm flipH="1" flipV="1">
            <a:off x="8681336" y="1936883"/>
            <a:ext cx="1074608" cy="3690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Rectangle: Rounded Corners 133">
            <a:extLst>
              <a:ext uri="{FF2B5EF4-FFF2-40B4-BE49-F238E27FC236}">
                <a16:creationId xmlns:a16="http://schemas.microsoft.com/office/drawing/2014/main" id="{BDC463DE-2E2E-426E-A3F1-92AA02159AED}"/>
              </a:ext>
            </a:extLst>
          </p:cNvPr>
          <p:cNvSpPr/>
          <p:nvPr/>
        </p:nvSpPr>
        <p:spPr>
          <a:xfrm>
            <a:off x="4971823" y="353551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Suspicious</a:t>
            </a:r>
          </a:p>
        </p:txBody>
      </p:sp>
      <p:cxnSp>
        <p:nvCxnSpPr>
          <p:cNvPr id="143" name="Straight Arrow Connector 142">
            <a:extLst>
              <a:ext uri="{FF2B5EF4-FFF2-40B4-BE49-F238E27FC236}">
                <a16:creationId xmlns:a16="http://schemas.microsoft.com/office/drawing/2014/main" id="{C02BAAED-971E-418E-9285-BFCABB5D1037}"/>
              </a:ext>
            </a:extLst>
          </p:cNvPr>
          <p:cNvCxnSpPr>
            <a:cxnSpLocks/>
            <a:stCxn id="34" idx="1"/>
            <a:endCxn id="134" idx="3"/>
          </p:cNvCxnSpPr>
          <p:nvPr/>
        </p:nvCxnSpPr>
        <p:spPr>
          <a:xfrm flipH="1">
            <a:off x="7951536" y="2693208"/>
            <a:ext cx="2259284" cy="1001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46" name="Straight Arrow Connector 145">
            <a:extLst>
              <a:ext uri="{FF2B5EF4-FFF2-40B4-BE49-F238E27FC236}">
                <a16:creationId xmlns:a16="http://schemas.microsoft.com/office/drawing/2014/main" id="{58DCEF40-45FA-47DF-8582-061CB046B4C9}"/>
              </a:ext>
            </a:extLst>
          </p:cNvPr>
          <p:cNvCxnSpPr>
            <a:cxnSpLocks/>
            <a:stCxn id="34" idx="1"/>
            <a:endCxn id="134" idx="3"/>
          </p:cNvCxnSpPr>
          <p:nvPr/>
        </p:nvCxnSpPr>
        <p:spPr>
          <a:xfrm flipH="1">
            <a:off x="7951536" y="2693208"/>
            <a:ext cx="2259284" cy="1001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07912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right)">
                                      <p:cBhvr>
                                        <p:cTn id="37" dur="500"/>
                                        <p:tgtEl>
                                          <p:spTgt spid="60"/>
                                        </p:tgtEl>
                                      </p:cBhvr>
                                    </p:animEffect>
                                  </p:childTnLst>
                                  <p:subTnLst>
                                    <p:set>
                                      <p:cBhvr override="childStyle">
                                        <p:cTn dur="1" fill="hold" display="0" masterRel="sameClick" afterEffect="1">
                                          <p:stCondLst>
                                            <p:cond evt="end" delay="0">
                                              <p:tn val="35"/>
                                            </p:cond>
                                          </p:stCondLst>
                                        </p:cTn>
                                        <p:tgtEl>
                                          <p:spTgt spid="60"/>
                                        </p:tgtEl>
                                        <p:attrNameLst>
                                          <p:attrName>style.visibility</p:attrName>
                                        </p:attrNameLst>
                                      </p:cBhvr>
                                      <p:to>
                                        <p:strVal val="hidden"/>
                                      </p:to>
                                    </p:set>
                                  </p:sub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3074"/>
                                        </p:tgtEl>
                                        <p:attrNameLst>
                                          <p:attrName>style.visibility</p:attrName>
                                        </p:attrNameLst>
                                      </p:cBhvr>
                                      <p:to>
                                        <p:strVal val="visible"/>
                                      </p:to>
                                    </p:set>
                                    <p:anim calcmode="lin" valueType="num">
                                      <p:cBhvr>
                                        <p:cTn id="41" dur="500" fill="hold"/>
                                        <p:tgtEl>
                                          <p:spTgt spid="3074"/>
                                        </p:tgtEl>
                                        <p:attrNameLst>
                                          <p:attrName>ppt_w</p:attrName>
                                        </p:attrNameLst>
                                      </p:cBhvr>
                                      <p:tavLst>
                                        <p:tav tm="0">
                                          <p:val>
                                            <p:fltVal val="0"/>
                                          </p:val>
                                        </p:tav>
                                        <p:tav tm="100000">
                                          <p:val>
                                            <p:strVal val="#ppt_w"/>
                                          </p:val>
                                        </p:tav>
                                      </p:tavLst>
                                    </p:anim>
                                    <p:anim calcmode="lin" valueType="num">
                                      <p:cBhvr>
                                        <p:cTn id="42" dur="500" fill="hold"/>
                                        <p:tgtEl>
                                          <p:spTgt spid="3074"/>
                                        </p:tgtEl>
                                        <p:attrNameLst>
                                          <p:attrName>ppt_h</p:attrName>
                                        </p:attrNameLst>
                                      </p:cBhvr>
                                      <p:tavLst>
                                        <p:tav tm="0">
                                          <p:val>
                                            <p:fltVal val="0"/>
                                          </p:val>
                                        </p:tav>
                                        <p:tav tm="100000">
                                          <p:val>
                                            <p:strVal val="#ppt_h"/>
                                          </p:val>
                                        </p:tav>
                                      </p:tavLst>
                                    </p:anim>
                                    <p:animEffect transition="in" filter="fade">
                                      <p:cBhvr>
                                        <p:cTn id="43" dur="500"/>
                                        <p:tgtEl>
                                          <p:spTgt spid="3074"/>
                                        </p:tgtEl>
                                      </p:cBhvr>
                                    </p:animEffect>
                                  </p:childTnLst>
                                </p:cTn>
                              </p:par>
                            </p:childTnLst>
                          </p:cTn>
                        </p:par>
                        <p:par>
                          <p:cTn id="44" fill="hold">
                            <p:stCondLst>
                              <p:cond delay="1000"/>
                            </p:stCondLst>
                            <p:childTnLst>
                              <p:par>
                                <p:cTn id="45" presetID="22" presetClass="entr" presetSubtype="2"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subTnLst>
                                    <p:set>
                                      <p:cBhvr override="childStyle">
                                        <p:cTn dur="1" fill="hold" display="0" masterRel="sameClick" afterEffect="1">
                                          <p:stCondLst>
                                            <p:cond evt="end" delay="0">
                                              <p:tn val="45"/>
                                            </p:cond>
                                          </p:stCondLst>
                                        </p:cTn>
                                        <p:tgtEl>
                                          <p:spTgt spid="62"/>
                                        </p:tgtEl>
                                        <p:attrNameLst>
                                          <p:attrName>style.visibility</p:attrName>
                                        </p:attrNameLst>
                                      </p:cBhvr>
                                      <p:to>
                                        <p:strVal val="hidden"/>
                                      </p:to>
                                    </p:set>
                                  </p:subTnLst>
                                </p:cTn>
                              </p:par>
                            </p:childTnLst>
                          </p:cTn>
                        </p:par>
                        <p:par>
                          <p:cTn id="48" fill="hold">
                            <p:stCondLst>
                              <p:cond delay="1500"/>
                            </p:stCondLst>
                            <p:childTnLst>
                              <p:par>
                                <p:cTn id="49" presetID="53" presetClass="entr" presetSubtype="16"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fltVal val="0"/>
                                          </p:val>
                                        </p:tav>
                                        <p:tav tm="100000">
                                          <p:val>
                                            <p:strVal val="#ppt_h"/>
                                          </p:val>
                                        </p:tav>
                                      </p:tavLst>
                                    </p:anim>
                                    <p:animEffect transition="in" filter="fade">
                                      <p:cBhvr>
                                        <p:cTn id="53" dur="500"/>
                                        <p:tgtEl>
                                          <p:spTgt spid="57"/>
                                        </p:tgtEl>
                                      </p:cBhvr>
                                    </p:animEffect>
                                  </p:childTnLst>
                                </p:cTn>
                              </p:par>
                            </p:childTnLst>
                          </p:cTn>
                        </p:par>
                        <p:par>
                          <p:cTn id="54" fill="hold">
                            <p:stCondLst>
                              <p:cond delay="2000"/>
                            </p:stCondLst>
                            <p:childTnLst>
                              <p:par>
                                <p:cTn id="55" presetID="22" presetClass="entr" presetSubtype="2"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right)">
                                      <p:cBhvr>
                                        <p:cTn id="57" dur="500"/>
                                        <p:tgtEl>
                                          <p:spTgt spid="65"/>
                                        </p:tgtEl>
                                      </p:cBhvr>
                                    </p:animEffect>
                                  </p:childTnLst>
                                  <p:subTnLst>
                                    <p:set>
                                      <p:cBhvr override="childStyle">
                                        <p:cTn dur="1" fill="hold" display="0" masterRel="sameClick" afterEffect="1">
                                          <p:stCondLst>
                                            <p:cond evt="end" delay="0">
                                              <p:tn val="55"/>
                                            </p:cond>
                                          </p:stCondLst>
                                        </p:cTn>
                                        <p:tgtEl>
                                          <p:spTgt spid="65"/>
                                        </p:tgtEl>
                                        <p:attrNameLst>
                                          <p:attrName>style.visibility</p:attrName>
                                        </p:attrNameLst>
                                      </p:cBhvr>
                                      <p:to>
                                        <p:strVal val="hidden"/>
                                      </p:to>
                                    </p:set>
                                  </p:subTnLst>
                                </p:cTn>
                              </p:par>
                            </p:childTnLst>
                          </p:cTn>
                        </p:par>
                        <p:par>
                          <p:cTn id="58" fill="hold">
                            <p:stCondLst>
                              <p:cond delay="2500"/>
                            </p:stCondLst>
                            <p:childTnLst>
                              <p:par>
                                <p:cTn id="59" presetID="53" presetClass="entr" presetSubtype="16"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p:cTn id="61" dur="500" fill="hold"/>
                                        <p:tgtEl>
                                          <p:spTgt spid="58"/>
                                        </p:tgtEl>
                                        <p:attrNameLst>
                                          <p:attrName>ppt_w</p:attrName>
                                        </p:attrNameLst>
                                      </p:cBhvr>
                                      <p:tavLst>
                                        <p:tav tm="0">
                                          <p:val>
                                            <p:fltVal val="0"/>
                                          </p:val>
                                        </p:tav>
                                        <p:tav tm="100000">
                                          <p:val>
                                            <p:strVal val="#ppt_w"/>
                                          </p:val>
                                        </p:tav>
                                      </p:tavLst>
                                    </p:anim>
                                    <p:anim calcmode="lin" valueType="num">
                                      <p:cBhvr>
                                        <p:cTn id="62" dur="500" fill="hold"/>
                                        <p:tgtEl>
                                          <p:spTgt spid="58"/>
                                        </p:tgtEl>
                                        <p:attrNameLst>
                                          <p:attrName>ppt_h</p:attrName>
                                        </p:attrNameLst>
                                      </p:cBhvr>
                                      <p:tavLst>
                                        <p:tav tm="0">
                                          <p:val>
                                            <p:fltVal val="0"/>
                                          </p:val>
                                        </p:tav>
                                        <p:tav tm="100000">
                                          <p:val>
                                            <p:strVal val="#ppt_h"/>
                                          </p:val>
                                        </p:tav>
                                      </p:tavLst>
                                    </p:anim>
                                    <p:animEffect transition="in" filter="fade">
                                      <p:cBhvr>
                                        <p:cTn id="63" dur="500"/>
                                        <p:tgtEl>
                                          <p:spTgt spid="58"/>
                                        </p:tgtEl>
                                      </p:cBhvr>
                                    </p:animEffect>
                                  </p:childTnLst>
                                </p:cTn>
                              </p:par>
                            </p:childTnLst>
                          </p:cTn>
                        </p:par>
                        <p:par>
                          <p:cTn id="64" fill="hold">
                            <p:stCondLst>
                              <p:cond delay="3000"/>
                            </p:stCondLst>
                            <p:childTnLst>
                              <p:par>
                                <p:cTn id="65" presetID="22" presetClass="entr" presetSubtype="2" fill="hold" nodeType="after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right)">
                                      <p:cBhvr>
                                        <p:cTn id="67" dur="500"/>
                                        <p:tgtEl>
                                          <p:spTgt spid="68"/>
                                        </p:tgtEl>
                                      </p:cBhvr>
                                    </p:animEffect>
                                  </p:childTnLst>
                                  <p:subTnLst>
                                    <p:set>
                                      <p:cBhvr override="childStyle">
                                        <p:cTn dur="1" fill="hold" display="0" masterRel="sameClick" afterEffect="1">
                                          <p:stCondLst>
                                            <p:cond evt="end" delay="0">
                                              <p:tn val="65"/>
                                            </p:cond>
                                          </p:stCondLst>
                                        </p:cTn>
                                        <p:tgtEl>
                                          <p:spTgt spid="68"/>
                                        </p:tgtEl>
                                        <p:attrNameLst>
                                          <p:attrName>style.visibility</p:attrName>
                                        </p:attrNameLst>
                                      </p:cBhvr>
                                      <p:to>
                                        <p:strVal val="hidden"/>
                                      </p:to>
                                    </p:set>
                                  </p:subTnLst>
                                </p:cTn>
                              </p:par>
                            </p:childTnLst>
                          </p:cTn>
                        </p:par>
                        <p:par>
                          <p:cTn id="68" fill="hold">
                            <p:stCondLst>
                              <p:cond delay="3500"/>
                            </p:stCondLst>
                            <p:childTnLst>
                              <p:par>
                                <p:cTn id="69" presetID="53" presetClass="entr" presetSubtype="16"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 calcmode="lin" valueType="num">
                                      <p:cBhvr>
                                        <p:cTn id="71" dur="500" fill="hold"/>
                                        <p:tgtEl>
                                          <p:spTgt spid="59"/>
                                        </p:tgtEl>
                                        <p:attrNameLst>
                                          <p:attrName>ppt_w</p:attrName>
                                        </p:attrNameLst>
                                      </p:cBhvr>
                                      <p:tavLst>
                                        <p:tav tm="0">
                                          <p:val>
                                            <p:fltVal val="0"/>
                                          </p:val>
                                        </p:tav>
                                        <p:tav tm="100000">
                                          <p:val>
                                            <p:strVal val="#ppt_w"/>
                                          </p:val>
                                        </p:tav>
                                      </p:tavLst>
                                    </p:anim>
                                    <p:anim calcmode="lin" valueType="num">
                                      <p:cBhvr>
                                        <p:cTn id="72" dur="500" fill="hold"/>
                                        <p:tgtEl>
                                          <p:spTgt spid="59"/>
                                        </p:tgtEl>
                                        <p:attrNameLst>
                                          <p:attrName>ppt_h</p:attrName>
                                        </p:attrNameLst>
                                      </p:cBhvr>
                                      <p:tavLst>
                                        <p:tav tm="0">
                                          <p:val>
                                            <p:fltVal val="0"/>
                                          </p:val>
                                        </p:tav>
                                        <p:tav tm="100000">
                                          <p:val>
                                            <p:strVal val="#ppt_h"/>
                                          </p:val>
                                        </p:tav>
                                      </p:tavLst>
                                    </p:anim>
                                    <p:animEffect transition="in" filter="fad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left)">
                                      <p:cBhvr>
                                        <p:cTn id="78" dur="500"/>
                                        <p:tgtEl>
                                          <p:spTgt spid="72"/>
                                        </p:tgtEl>
                                      </p:cBhvr>
                                    </p:animEffect>
                                  </p:childTnLst>
                                  <p:subTnLst>
                                    <p:set>
                                      <p:cBhvr override="childStyle">
                                        <p:cTn dur="1" fill="hold" display="0" masterRel="sameClick" afterEffect="1">
                                          <p:stCondLst>
                                            <p:cond evt="end" delay="0">
                                              <p:tn val="76"/>
                                            </p:cond>
                                          </p:stCondLst>
                                        </p:cTn>
                                        <p:tgtEl>
                                          <p:spTgt spid="72"/>
                                        </p:tgtEl>
                                        <p:attrNameLst>
                                          <p:attrName>style.visibility</p:attrName>
                                        </p:attrNameLst>
                                      </p:cBhvr>
                                      <p:to>
                                        <p:strVal val="hidden"/>
                                      </p:to>
                                    </p:set>
                                  </p:subTnLst>
                                </p:cTn>
                              </p:par>
                            </p:childTnLst>
                          </p:cTn>
                        </p:par>
                        <p:par>
                          <p:cTn id="79" fill="hold">
                            <p:stCondLst>
                              <p:cond delay="500"/>
                            </p:stCondLst>
                            <p:childTnLst>
                              <p:par>
                                <p:cTn id="80" presetID="53" presetClass="entr" presetSubtype="16" fill="hold" grpId="0" nodeType="afterEffect">
                                  <p:stCondLst>
                                    <p:cond delay="0"/>
                                  </p:stCondLst>
                                  <p:iterate type="lt">
                                    <p:tmPct val="0"/>
                                  </p:iterate>
                                  <p:childTnLst>
                                    <p:set>
                                      <p:cBhvr>
                                        <p:cTn id="81" dur="1" fill="hold">
                                          <p:stCondLst>
                                            <p:cond delay="0"/>
                                          </p:stCondLst>
                                        </p:cTn>
                                        <p:tgtEl>
                                          <p:spTgt spid="71"/>
                                        </p:tgtEl>
                                        <p:attrNameLst>
                                          <p:attrName>style.visibility</p:attrName>
                                        </p:attrNameLst>
                                      </p:cBhvr>
                                      <p:to>
                                        <p:strVal val="visible"/>
                                      </p:to>
                                    </p:set>
                                    <p:anim calcmode="lin" valueType="num">
                                      <p:cBhvr>
                                        <p:cTn id="82" dur="500" fill="hold"/>
                                        <p:tgtEl>
                                          <p:spTgt spid="71"/>
                                        </p:tgtEl>
                                        <p:attrNameLst>
                                          <p:attrName>ppt_w</p:attrName>
                                        </p:attrNameLst>
                                      </p:cBhvr>
                                      <p:tavLst>
                                        <p:tav tm="0">
                                          <p:val>
                                            <p:fltVal val="0"/>
                                          </p:val>
                                        </p:tav>
                                        <p:tav tm="100000">
                                          <p:val>
                                            <p:strVal val="#ppt_w"/>
                                          </p:val>
                                        </p:tav>
                                      </p:tavLst>
                                    </p:anim>
                                    <p:anim calcmode="lin" valueType="num">
                                      <p:cBhvr>
                                        <p:cTn id="83" dur="500" fill="hold"/>
                                        <p:tgtEl>
                                          <p:spTgt spid="71"/>
                                        </p:tgtEl>
                                        <p:attrNameLst>
                                          <p:attrName>ppt_h</p:attrName>
                                        </p:attrNameLst>
                                      </p:cBhvr>
                                      <p:tavLst>
                                        <p:tav tm="0">
                                          <p:val>
                                            <p:fltVal val="0"/>
                                          </p:val>
                                        </p:tav>
                                        <p:tav tm="100000">
                                          <p:val>
                                            <p:strVal val="#ppt_h"/>
                                          </p:val>
                                        </p:tav>
                                      </p:tavLst>
                                    </p:anim>
                                    <p:animEffect transition="in" filter="fade">
                                      <p:cBhvr>
                                        <p:cTn id="84" dur="500"/>
                                        <p:tgtEl>
                                          <p:spTgt spid="71"/>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subTnLst>
                                    <p:set>
                                      <p:cBhvr override="childStyle">
                                        <p:cTn dur="1" fill="hold" display="0" masterRel="sameClick" afterEffect="1">
                                          <p:stCondLst>
                                            <p:cond evt="end" delay="0">
                                              <p:tn val="86"/>
                                            </p:cond>
                                          </p:stCondLst>
                                        </p:cTn>
                                        <p:tgtEl>
                                          <p:spTgt spid="77"/>
                                        </p:tgtEl>
                                        <p:attrNameLst>
                                          <p:attrName>style.visibility</p:attrName>
                                        </p:attrNameLst>
                                      </p:cBhvr>
                                      <p:to>
                                        <p:strVal val="hidden"/>
                                      </p:to>
                                    </p:set>
                                  </p:subTnLst>
                                </p:cTn>
                              </p:par>
                            </p:childTnLst>
                          </p:cTn>
                        </p:par>
                        <p:par>
                          <p:cTn id="89" fill="hold">
                            <p:stCondLst>
                              <p:cond delay="1500"/>
                            </p:stCondLst>
                            <p:childTnLst>
                              <p:par>
                                <p:cTn id="90" presetID="53" presetClass="entr" presetSubtype="16" fill="hold" grpId="0" nodeType="afterEffect">
                                  <p:stCondLst>
                                    <p:cond delay="0"/>
                                  </p:stCondLst>
                                  <p:iterate type="lt">
                                    <p:tmPct val="0"/>
                                  </p:iterate>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animEffect transition="in" filter="fade">
                                      <p:cBhvr>
                                        <p:cTn id="94" dur="500"/>
                                        <p:tgtEl>
                                          <p:spTgt spid="76"/>
                                        </p:tgtEl>
                                      </p:cBhvr>
                                    </p:animEffect>
                                  </p:childTnLst>
                                </p:cTn>
                              </p:par>
                            </p:childTnLst>
                          </p:cTn>
                        </p:par>
                        <p:par>
                          <p:cTn id="95" fill="hold">
                            <p:stCondLst>
                              <p:cond delay="2000"/>
                            </p:stCondLst>
                            <p:childTnLst>
                              <p:par>
                                <p:cTn id="96" presetID="22" presetClass="entr" presetSubtype="2" fill="hold" nodeType="after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wipe(right)">
                                      <p:cBhvr>
                                        <p:cTn id="98" dur="500"/>
                                        <p:tgtEl>
                                          <p:spTgt spid="80"/>
                                        </p:tgtEl>
                                      </p:cBhvr>
                                    </p:animEffect>
                                  </p:childTnLst>
                                  <p:subTnLst>
                                    <p:set>
                                      <p:cBhvr override="childStyle">
                                        <p:cTn dur="1" fill="hold" display="0" masterRel="sameClick" afterEffect="1">
                                          <p:stCondLst>
                                            <p:cond evt="end" delay="0">
                                              <p:tn val="96"/>
                                            </p:cond>
                                          </p:stCondLst>
                                        </p:cTn>
                                        <p:tgtEl>
                                          <p:spTgt spid="80"/>
                                        </p:tgtEl>
                                        <p:attrNameLst>
                                          <p:attrName>style.visibility</p:attrName>
                                        </p:attrNameLst>
                                      </p:cBhvr>
                                      <p:to>
                                        <p:strVal val="hidden"/>
                                      </p:to>
                                    </p:set>
                                  </p:subTnLst>
                                </p:cTn>
                              </p:par>
                            </p:childTnLst>
                          </p:cTn>
                        </p:par>
                        <p:par>
                          <p:cTn id="99" fill="hold">
                            <p:stCondLst>
                              <p:cond delay="2500"/>
                            </p:stCondLst>
                            <p:childTnLst>
                              <p:par>
                                <p:cTn id="100" presetID="53" presetClass="entr" presetSubtype="16" fill="hold" grpId="0" nodeType="afterEffect">
                                  <p:stCondLst>
                                    <p:cond delay="0"/>
                                  </p:stCondLst>
                                  <p:iterate type="lt">
                                    <p:tmPct val="0"/>
                                  </p:iterate>
                                  <p:childTnLst>
                                    <p:set>
                                      <p:cBhvr>
                                        <p:cTn id="101" dur="1" fill="hold">
                                          <p:stCondLst>
                                            <p:cond delay="0"/>
                                          </p:stCondLst>
                                        </p:cTn>
                                        <p:tgtEl>
                                          <p:spTgt spid="84"/>
                                        </p:tgtEl>
                                        <p:attrNameLst>
                                          <p:attrName>style.visibility</p:attrName>
                                        </p:attrNameLst>
                                      </p:cBhvr>
                                      <p:to>
                                        <p:strVal val="visible"/>
                                      </p:to>
                                    </p:set>
                                    <p:anim calcmode="lin" valueType="num">
                                      <p:cBhvr>
                                        <p:cTn id="102" dur="500" fill="hold"/>
                                        <p:tgtEl>
                                          <p:spTgt spid="84"/>
                                        </p:tgtEl>
                                        <p:attrNameLst>
                                          <p:attrName>ppt_w</p:attrName>
                                        </p:attrNameLst>
                                      </p:cBhvr>
                                      <p:tavLst>
                                        <p:tav tm="0">
                                          <p:val>
                                            <p:fltVal val="0"/>
                                          </p:val>
                                        </p:tav>
                                        <p:tav tm="100000">
                                          <p:val>
                                            <p:strVal val="#ppt_w"/>
                                          </p:val>
                                        </p:tav>
                                      </p:tavLst>
                                    </p:anim>
                                    <p:anim calcmode="lin" valueType="num">
                                      <p:cBhvr>
                                        <p:cTn id="103" dur="500" fill="hold"/>
                                        <p:tgtEl>
                                          <p:spTgt spid="84"/>
                                        </p:tgtEl>
                                        <p:attrNameLst>
                                          <p:attrName>ppt_h</p:attrName>
                                        </p:attrNameLst>
                                      </p:cBhvr>
                                      <p:tavLst>
                                        <p:tav tm="0">
                                          <p:val>
                                            <p:fltVal val="0"/>
                                          </p:val>
                                        </p:tav>
                                        <p:tav tm="100000">
                                          <p:val>
                                            <p:strVal val="#ppt_h"/>
                                          </p:val>
                                        </p:tav>
                                      </p:tavLst>
                                    </p:anim>
                                    <p:animEffect transition="in" filter="fade">
                                      <p:cBhvr>
                                        <p:cTn id="104" dur="50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nodeType="click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wipe(right)">
                                      <p:cBhvr>
                                        <p:cTn id="109" dur="500"/>
                                        <p:tgtEl>
                                          <p:spTgt spid="86"/>
                                        </p:tgtEl>
                                      </p:cBhvr>
                                    </p:animEffect>
                                  </p:childTnLst>
                                  <p:subTnLst>
                                    <p:set>
                                      <p:cBhvr override="childStyle">
                                        <p:cTn dur="1" fill="hold" display="0" masterRel="sameClick" afterEffect="1">
                                          <p:stCondLst>
                                            <p:cond evt="end" delay="0">
                                              <p:tn val="107"/>
                                            </p:cond>
                                          </p:stCondLst>
                                        </p:cTn>
                                        <p:tgtEl>
                                          <p:spTgt spid="86"/>
                                        </p:tgtEl>
                                        <p:attrNameLst>
                                          <p:attrName>style.visibility</p:attrName>
                                        </p:attrNameLst>
                                      </p:cBhvr>
                                      <p:to>
                                        <p:strVal val="hidden"/>
                                      </p:to>
                                    </p:set>
                                  </p:subTnLst>
                                </p:cTn>
                              </p:par>
                            </p:childTnLst>
                          </p:cTn>
                        </p:par>
                        <p:par>
                          <p:cTn id="110" fill="hold">
                            <p:stCondLst>
                              <p:cond delay="500"/>
                            </p:stCondLst>
                            <p:childTnLst>
                              <p:par>
                                <p:cTn id="111" presetID="53" presetClass="entr" presetSubtype="16" fill="hold" grpId="0" nodeType="afterEffect">
                                  <p:stCondLst>
                                    <p:cond delay="0"/>
                                  </p:stCondLst>
                                  <p:iterate type="lt">
                                    <p:tmPct val="0"/>
                                  </p:iterate>
                                  <p:childTnLst>
                                    <p:set>
                                      <p:cBhvr>
                                        <p:cTn id="112" dur="1" fill="hold">
                                          <p:stCondLst>
                                            <p:cond delay="0"/>
                                          </p:stCondLst>
                                        </p:cTn>
                                        <p:tgtEl>
                                          <p:spTgt spid="89"/>
                                        </p:tgtEl>
                                        <p:attrNameLst>
                                          <p:attrName>style.visibility</p:attrName>
                                        </p:attrNameLst>
                                      </p:cBhvr>
                                      <p:to>
                                        <p:strVal val="visible"/>
                                      </p:to>
                                    </p:set>
                                    <p:anim calcmode="lin" valueType="num">
                                      <p:cBhvr>
                                        <p:cTn id="113" dur="500" fill="hold"/>
                                        <p:tgtEl>
                                          <p:spTgt spid="89"/>
                                        </p:tgtEl>
                                        <p:attrNameLst>
                                          <p:attrName>ppt_w</p:attrName>
                                        </p:attrNameLst>
                                      </p:cBhvr>
                                      <p:tavLst>
                                        <p:tav tm="0">
                                          <p:val>
                                            <p:fltVal val="0"/>
                                          </p:val>
                                        </p:tav>
                                        <p:tav tm="100000">
                                          <p:val>
                                            <p:strVal val="#ppt_w"/>
                                          </p:val>
                                        </p:tav>
                                      </p:tavLst>
                                    </p:anim>
                                    <p:anim calcmode="lin" valueType="num">
                                      <p:cBhvr>
                                        <p:cTn id="114" dur="500" fill="hold"/>
                                        <p:tgtEl>
                                          <p:spTgt spid="89"/>
                                        </p:tgtEl>
                                        <p:attrNameLst>
                                          <p:attrName>ppt_h</p:attrName>
                                        </p:attrNameLst>
                                      </p:cBhvr>
                                      <p:tavLst>
                                        <p:tav tm="0">
                                          <p:val>
                                            <p:fltVal val="0"/>
                                          </p:val>
                                        </p:tav>
                                        <p:tav tm="100000">
                                          <p:val>
                                            <p:strVal val="#ppt_h"/>
                                          </p:val>
                                        </p:tav>
                                      </p:tavLst>
                                    </p:anim>
                                    <p:animEffect transition="in" filter="fade">
                                      <p:cBhvr>
                                        <p:cTn id="115" dur="500"/>
                                        <p:tgtEl>
                                          <p:spTgt spid="89"/>
                                        </p:tgtEl>
                                      </p:cBhvr>
                                    </p:animEffect>
                                  </p:childTnLst>
                                </p:cTn>
                              </p:par>
                            </p:childTnLst>
                          </p:cTn>
                        </p:par>
                        <p:par>
                          <p:cTn id="116" fill="hold">
                            <p:stCondLst>
                              <p:cond delay="1000"/>
                            </p:stCondLst>
                            <p:childTnLst>
                              <p:par>
                                <p:cTn id="117" presetID="21" presetClass="entr" presetSubtype="1" fill="hold"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wheel(1)">
                                      <p:cBhvr>
                                        <p:cTn id="119" dur="500"/>
                                        <p:tgtEl>
                                          <p:spTgt spid="90"/>
                                        </p:tgtEl>
                                      </p:cBhvr>
                                    </p:animEffect>
                                  </p:childTnLst>
                                </p:cTn>
                              </p:par>
                            </p:childTnLst>
                          </p:cTn>
                        </p:par>
                        <p:par>
                          <p:cTn id="120" fill="hold">
                            <p:stCondLst>
                              <p:cond delay="1500"/>
                            </p:stCondLst>
                            <p:childTnLst>
                              <p:par>
                                <p:cTn id="121" presetID="1" presetClass="exit" presetSubtype="0" fill="hold" grpId="1" nodeType="afterEffect">
                                  <p:stCondLst>
                                    <p:cond delay="0"/>
                                  </p:stCondLst>
                                  <p:childTnLst>
                                    <p:set>
                                      <p:cBhvr>
                                        <p:cTn id="122" dur="1" fill="hold">
                                          <p:stCondLst>
                                            <p:cond delay="0"/>
                                          </p:stCondLst>
                                        </p:cTn>
                                        <p:tgtEl>
                                          <p:spTgt spid="8"/>
                                        </p:tgtEl>
                                        <p:attrNameLst>
                                          <p:attrName>style.visibility</p:attrName>
                                        </p:attrNameLst>
                                      </p:cBhvr>
                                      <p:to>
                                        <p:strVal val="hidden"/>
                                      </p:to>
                                    </p:set>
                                  </p:childTnLst>
                                </p:cTn>
                              </p:par>
                              <p:par>
                                <p:cTn id="123" presetID="53" presetClass="exit" presetSubtype="32" fill="hold" nodeType="withEffect">
                                  <p:stCondLst>
                                    <p:cond delay="0"/>
                                  </p:stCondLst>
                                  <p:childTnLst>
                                    <p:anim calcmode="lin" valueType="num">
                                      <p:cBhvr>
                                        <p:cTn id="124" dur="500"/>
                                        <p:tgtEl>
                                          <p:spTgt spid="10"/>
                                        </p:tgtEl>
                                        <p:attrNameLst>
                                          <p:attrName>ppt_w</p:attrName>
                                        </p:attrNameLst>
                                      </p:cBhvr>
                                      <p:tavLst>
                                        <p:tav tm="0">
                                          <p:val>
                                            <p:strVal val="ppt_w"/>
                                          </p:val>
                                        </p:tav>
                                        <p:tav tm="100000">
                                          <p:val>
                                            <p:fltVal val="0"/>
                                          </p:val>
                                        </p:tav>
                                      </p:tavLst>
                                    </p:anim>
                                    <p:anim calcmode="lin" valueType="num">
                                      <p:cBhvr>
                                        <p:cTn id="125" dur="500"/>
                                        <p:tgtEl>
                                          <p:spTgt spid="10"/>
                                        </p:tgtEl>
                                        <p:attrNameLst>
                                          <p:attrName>ppt_h</p:attrName>
                                        </p:attrNameLst>
                                      </p:cBhvr>
                                      <p:tavLst>
                                        <p:tav tm="0">
                                          <p:val>
                                            <p:strVal val="ppt_h"/>
                                          </p:val>
                                        </p:tav>
                                        <p:tav tm="100000">
                                          <p:val>
                                            <p:fltVal val="0"/>
                                          </p:val>
                                        </p:tav>
                                      </p:tavLst>
                                    </p:anim>
                                    <p:animEffect transition="out" filter="fade">
                                      <p:cBhvr>
                                        <p:cTn id="126" dur="500"/>
                                        <p:tgtEl>
                                          <p:spTgt spid="10"/>
                                        </p:tgtEl>
                                      </p:cBhvr>
                                    </p:animEffect>
                                    <p:set>
                                      <p:cBhvr>
                                        <p:cTn id="127" dur="1" fill="hold">
                                          <p:stCondLst>
                                            <p:cond delay="499"/>
                                          </p:stCondLst>
                                        </p:cTn>
                                        <p:tgtEl>
                                          <p:spTgt spid="10"/>
                                        </p:tgtEl>
                                        <p:attrNameLst>
                                          <p:attrName>style.visibility</p:attrName>
                                        </p:attrNameLst>
                                      </p:cBhvr>
                                      <p:to>
                                        <p:strVal val="hidden"/>
                                      </p:to>
                                    </p:set>
                                  </p:childTnLst>
                                </p:cTn>
                              </p:par>
                              <p:par>
                                <p:cTn id="128" presetID="53" presetClass="exit" presetSubtype="32" fill="hold" nodeType="withEffect">
                                  <p:stCondLst>
                                    <p:cond delay="0"/>
                                  </p:stCondLst>
                                  <p:childTnLst>
                                    <p:anim calcmode="lin" valueType="num">
                                      <p:cBhvr>
                                        <p:cTn id="129" dur="500"/>
                                        <p:tgtEl>
                                          <p:spTgt spid="3074"/>
                                        </p:tgtEl>
                                        <p:attrNameLst>
                                          <p:attrName>ppt_w</p:attrName>
                                        </p:attrNameLst>
                                      </p:cBhvr>
                                      <p:tavLst>
                                        <p:tav tm="0">
                                          <p:val>
                                            <p:strVal val="ppt_w"/>
                                          </p:val>
                                        </p:tav>
                                        <p:tav tm="100000">
                                          <p:val>
                                            <p:fltVal val="0"/>
                                          </p:val>
                                        </p:tav>
                                      </p:tavLst>
                                    </p:anim>
                                    <p:anim calcmode="lin" valueType="num">
                                      <p:cBhvr>
                                        <p:cTn id="130" dur="500"/>
                                        <p:tgtEl>
                                          <p:spTgt spid="3074"/>
                                        </p:tgtEl>
                                        <p:attrNameLst>
                                          <p:attrName>ppt_h</p:attrName>
                                        </p:attrNameLst>
                                      </p:cBhvr>
                                      <p:tavLst>
                                        <p:tav tm="0">
                                          <p:val>
                                            <p:strVal val="ppt_h"/>
                                          </p:val>
                                        </p:tav>
                                        <p:tav tm="100000">
                                          <p:val>
                                            <p:fltVal val="0"/>
                                          </p:val>
                                        </p:tav>
                                      </p:tavLst>
                                    </p:anim>
                                    <p:animEffect transition="out" filter="fade">
                                      <p:cBhvr>
                                        <p:cTn id="131" dur="500"/>
                                        <p:tgtEl>
                                          <p:spTgt spid="3074"/>
                                        </p:tgtEl>
                                      </p:cBhvr>
                                    </p:animEffect>
                                    <p:set>
                                      <p:cBhvr>
                                        <p:cTn id="132" dur="1" fill="hold">
                                          <p:stCondLst>
                                            <p:cond delay="499"/>
                                          </p:stCondLst>
                                        </p:cTn>
                                        <p:tgtEl>
                                          <p:spTgt spid="3074"/>
                                        </p:tgtEl>
                                        <p:attrNameLst>
                                          <p:attrName>style.visibility</p:attrName>
                                        </p:attrNameLst>
                                      </p:cBhvr>
                                      <p:to>
                                        <p:strVal val="hidden"/>
                                      </p:to>
                                    </p:set>
                                  </p:childTnLst>
                                </p:cTn>
                              </p:par>
                              <p:par>
                                <p:cTn id="133" presetID="53" presetClass="exit" presetSubtype="32" fill="hold" nodeType="withEffect">
                                  <p:stCondLst>
                                    <p:cond delay="0"/>
                                  </p:stCondLst>
                                  <p:childTnLst>
                                    <p:anim calcmode="lin" valueType="num">
                                      <p:cBhvr>
                                        <p:cTn id="134" dur="500"/>
                                        <p:tgtEl>
                                          <p:spTgt spid="57"/>
                                        </p:tgtEl>
                                        <p:attrNameLst>
                                          <p:attrName>ppt_w</p:attrName>
                                        </p:attrNameLst>
                                      </p:cBhvr>
                                      <p:tavLst>
                                        <p:tav tm="0">
                                          <p:val>
                                            <p:strVal val="ppt_w"/>
                                          </p:val>
                                        </p:tav>
                                        <p:tav tm="100000">
                                          <p:val>
                                            <p:fltVal val="0"/>
                                          </p:val>
                                        </p:tav>
                                      </p:tavLst>
                                    </p:anim>
                                    <p:anim calcmode="lin" valueType="num">
                                      <p:cBhvr>
                                        <p:cTn id="135" dur="500"/>
                                        <p:tgtEl>
                                          <p:spTgt spid="57"/>
                                        </p:tgtEl>
                                        <p:attrNameLst>
                                          <p:attrName>ppt_h</p:attrName>
                                        </p:attrNameLst>
                                      </p:cBhvr>
                                      <p:tavLst>
                                        <p:tav tm="0">
                                          <p:val>
                                            <p:strVal val="ppt_h"/>
                                          </p:val>
                                        </p:tav>
                                        <p:tav tm="100000">
                                          <p:val>
                                            <p:fltVal val="0"/>
                                          </p:val>
                                        </p:tav>
                                      </p:tavLst>
                                    </p:anim>
                                    <p:animEffect transition="out" filter="fade">
                                      <p:cBhvr>
                                        <p:cTn id="136" dur="500"/>
                                        <p:tgtEl>
                                          <p:spTgt spid="57"/>
                                        </p:tgtEl>
                                      </p:cBhvr>
                                    </p:animEffect>
                                    <p:set>
                                      <p:cBhvr>
                                        <p:cTn id="137" dur="1" fill="hold">
                                          <p:stCondLst>
                                            <p:cond delay="499"/>
                                          </p:stCondLst>
                                        </p:cTn>
                                        <p:tgtEl>
                                          <p:spTgt spid="57"/>
                                        </p:tgtEl>
                                        <p:attrNameLst>
                                          <p:attrName>style.visibility</p:attrName>
                                        </p:attrNameLst>
                                      </p:cBhvr>
                                      <p:to>
                                        <p:strVal val="hidden"/>
                                      </p:to>
                                    </p:set>
                                  </p:childTnLst>
                                </p:cTn>
                              </p:par>
                              <p:par>
                                <p:cTn id="138" presetID="53" presetClass="exit" presetSubtype="32" fill="hold" nodeType="withEffect">
                                  <p:stCondLst>
                                    <p:cond delay="0"/>
                                  </p:stCondLst>
                                  <p:childTnLst>
                                    <p:anim calcmode="lin" valueType="num">
                                      <p:cBhvr>
                                        <p:cTn id="139" dur="500"/>
                                        <p:tgtEl>
                                          <p:spTgt spid="58"/>
                                        </p:tgtEl>
                                        <p:attrNameLst>
                                          <p:attrName>ppt_w</p:attrName>
                                        </p:attrNameLst>
                                      </p:cBhvr>
                                      <p:tavLst>
                                        <p:tav tm="0">
                                          <p:val>
                                            <p:strVal val="ppt_w"/>
                                          </p:val>
                                        </p:tav>
                                        <p:tav tm="100000">
                                          <p:val>
                                            <p:fltVal val="0"/>
                                          </p:val>
                                        </p:tav>
                                      </p:tavLst>
                                    </p:anim>
                                    <p:anim calcmode="lin" valueType="num">
                                      <p:cBhvr>
                                        <p:cTn id="140" dur="500"/>
                                        <p:tgtEl>
                                          <p:spTgt spid="58"/>
                                        </p:tgtEl>
                                        <p:attrNameLst>
                                          <p:attrName>ppt_h</p:attrName>
                                        </p:attrNameLst>
                                      </p:cBhvr>
                                      <p:tavLst>
                                        <p:tav tm="0">
                                          <p:val>
                                            <p:strVal val="ppt_h"/>
                                          </p:val>
                                        </p:tav>
                                        <p:tav tm="100000">
                                          <p:val>
                                            <p:fltVal val="0"/>
                                          </p:val>
                                        </p:tav>
                                      </p:tavLst>
                                    </p:anim>
                                    <p:animEffect transition="out" filter="fade">
                                      <p:cBhvr>
                                        <p:cTn id="141" dur="500"/>
                                        <p:tgtEl>
                                          <p:spTgt spid="58"/>
                                        </p:tgtEl>
                                      </p:cBhvr>
                                    </p:animEffect>
                                    <p:set>
                                      <p:cBhvr>
                                        <p:cTn id="142" dur="1" fill="hold">
                                          <p:stCondLst>
                                            <p:cond delay="499"/>
                                          </p:stCondLst>
                                        </p:cTn>
                                        <p:tgtEl>
                                          <p:spTgt spid="58"/>
                                        </p:tgtEl>
                                        <p:attrNameLst>
                                          <p:attrName>style.visibility</p:attrName>
                                        </p:attrNameLst>
                                      </p:cBhvr>
                                      <p:to>
                                        <p:strVal val="hidden"/>
                                      </p:to>
                                    </p:set>
                                  </p:childTnLst>
                                </p:cTn>
                              </p:par>
                              <p:par>
                                <p:cTn id="143" presetID="53" presetClass="exit" presetSubtype="32" fill="hold" nodeType="withEffect">
                                  <p:stCondLst>
                                    <p:cond delay="0"/>
                                  </p:stCondLst>
                                  <p:childTnLst>
                                    <p:anim calcmode="lin" valueType="num">
                                      <p:cBhvr>
                                        <p:cTn id="144" dur="500"/>
                                        <p:tgtEl>
                                          <p:spTgt spid="59"/>
                                        </p:tgtEl>
                                        <p:attrNameLst>
                                          <p:attrName>ppt_w</p:attrName>
                                        </p:attrNameLst>
                                      </p:cBhvr>
                                      <p:tavLst>
                                        <p:tav tm="0">
                                          <p:val>
                                            <p:strVal val="ppt_w"/>
                                          </p:val>
                                        </p:tav>
                                        <p:tav tm="100000">
                                          <p:val>
                                            <p:fltVal val="0"/>
                                          </p:val>
                                        </p:tav>
                                      </p:tavLst>
                                    </p:anim>
                                    <p:anim calcmode="lin" valueType="num">
                                      <p:cBhvr>
                                        <p:cTn id="145" dur="500"/>
                                        <p:tgtEl>
                                          <p:spTgt spid="59"/>
                                        </p:tgtEl>
                                        <p:attrNameLst>
                                          <p:attrName>ppt_h</p:attrName>
                                        </p:attrNameLst>
                                      </p:cBhvr>
                                      <p:tavLst>
                                        <p:tav tm="0">
                                          <p:val>
                                            <p:strVal val="ppt_h"/>
                                          </p:val>
                                        </p:tav>
                                        <p:tav tm="100000">
                                          <p:val>
                                            <p:fltVal val="0"/>
                                          </p:val>
                                        </p:tav>
                                      </p:tavLst>
                                    </p:anim>
                                    <p:animEffect transition="out" filter="fade">
                                      <p:cBhvr>
                                        <p:cTn id="146" dur="500"/>
                                        <p:tgtEl>
                                          <p:spTgt spid="59"/>
                                        </p:tgtEl>
                                      </p:cBhvr>
                                    </p:animEffect>
                                    <p:set>
                                      <p:cBhvr>
                                        <p:cTn id="147" dur="1" fill="hold">
                                          <p:stCondLst>
                                            <p:cond delay="499"/>
                                          </p:stCondLst>
                                        </p:cTn>
                                        <p:tgtEl>
                                          <p:spTgt spid="59"/>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96"/>
                                        </p:tgtEl>
                                        <p:attrNameLst>
                                          <p:attrName>style.visibility</p:attrName>
                                        </p:attrNameLst>
                                      </p:cBhvr>
                                      <p:to>
                                        <p:strVal val="visible"/>
                                      </p:to>
                                    </p:set>
                                    <p:animEffect transition="in" filter="wipe(right)">
                                      <p:cBhvr>
                                        <p:cTn id="152" dur="500"/>
                                        <p:tgtEl>
                                          <p:spTgt spid="96"/>
                                        </p:tgtEl>
                                      </p:cBhvr>
                                    </p:animEffect>
                                  </p:childTnLst>
                                  <p:subTnLst>
                                    <p:set>
                                      <p:cBhvr override="childStyle">
                                        <p:cTn dur="1" fill="hold" display="0" masterRel="sameClick" afterEffect="1">
                                          <p:stCondLst>
                                            <p:cond evt="end" delay="0">
                                              <p:tn val="150"/>
                                            </p:cond>
                                          </p:stCondLst>
                                        </p:cTn>
                                        <p:tgtEl>
                                          <p:spTgt spid="96"/>
                                        </p:tgtEl>
                                        <p:attrNameLst>
                                          <p:attrName>style.visibility</p:attrName>
                                        </p:attrNameLst>
                                      </p:cBhvr>
                                      <p:to>
                                        <p:strVal val="hidden"/>
                                      </p:to>
                                    </p:set>
                                  </p:subTnLst>
                                </p:cTn>
                              </p:par>
                            </p:childTnLst>
                          </p:cTn>
                        </p:par>
                        <p:par>
                          <p:cTn id="153" fill="hold">
                            <p:stCondLst>
                              <p:cond delay="500"/>
                            </p:stCondLst>
                            <p:childTnLst>
                              <p:par>
                                <p:cTn id="154" presetID="1" presetClass="emph" presetSubtype="2" fill="hold" nodeType="afterEffect">
                                  <p:stCondLst>
                                    <p:cond delay="0"/>
                                  </p:stCondLst>
                                  <p:childTnLst>
                                    <p:animClr clrSpc="rgb" dir="cw">
                                      <p:cBhvr>
                                        <p:cTn id="155" dur="500" fill="hold"/>
                                        <p:tgtEl>
                                          <p:spTgt spid="71"/>
                                        </p:tgtEl>
                                        <p:attrNameLst>
                                          <p:attrName>fillcolor</p:attrName>
                                        </p:attrNameLst>
                                      </p:cBhvr>
                                      <p:to>
                                        <a:srgbClr val="5DEF80"/>
                                      </p:to>
                                    </p:animClr>
                                    <p:set>
                                      <p:cBhvr>
                                        <p:cTn id="156" dur="500" fill="hold"/>
                                        <p:tgtEl>
                                          <p:spTgt spid="71"/>
                                        </p:tgtEl>
                                        <p:attrNameLst>
                                          <p:attrName>fill.type</p:attrName>
                                        </p:attrNameLst>
                                      </p:cBhvr>
                                      <p:to>
                                        <p:strVal val="solid"/>
                                      </p:to>
                                    </p:set>
                                    <p:set>
                                      <p:cBhvr>
                                        <p:cTn id="157" dur="500" fill="hold"/>
                                        <p:tgtEl>
                                          <p:spTgt spid="71"/>
                                        </p:tgtEl>
                                        <p:attrNameLst>
                                          <p:attrName>fill.on</p:attrName>
                                        </p:attrNameLst>
                                      </p:cBhvr>
                                      <p:to>
                                        <p:strVal val="true"/>
                                      </p:to>
                                    </p:set>
                                  </p:childTnLst>
                                </p:cTn>
                              </p:par>
                            </p:childTnLst>
                          </p:cTn>
                        </p:par>
                        <p:par>
                          <p:cTn id="158" fill="hold">
                            <p:stCondLst>
                              <p:cond delay="1000"/>
                            </p:stCondLst>
                            <p:childTnLst>
                              <p:par>
                                <p:cTn id="159" presetID="22" presetClass="entr" presetSubtype="2" fill="hold" nodeType="afterEffect">
                                  <p:stCondLst>
                                    <p:cond delay="0"/>
                                  </p:stCondLst>
                                  <p:childTnLst>
                                    <p:set>
                                      <p:cBhvr>
                                        <p:cTn id="160" dur="1" fill="hold">
                                          <p:stCondLst>
                                            <p:cond delay="0"/>
                                          </p:stCondLst>
                                        </p:cTn>
                                        <p:tgtEl>
                                          <p:spTgt spid="100"/>
                                        </p:tgtEl>
                                        <p:attrNameLst>
                                          <p:attrName>style.visibility</p:attrName>
                                        </p:attrNameLst>
                                      </p:cBhvr>
                                      <p:to>
                                        <p:strVal val="visible"/>
                                      </p:to>
                                    </p:set>
                                    <p:animEffect transition="in" filter="wipe(right)">
                                      <p:cBhvr>
                                        <p:cTn id="161" dur="500"/>
                                        <p:tgtEl>
                                          <p:spTgt spid="100"/>
                                        </p:tgtEl>
                                      </p:cBhvr>
                                    </p:animEffect>
                                  </p:childTnLst>
                                  <p:subTnLst>
                                    <p:set>
                                      <p:cBhvr override="childStyle">
                                        <p:cTn dur="1" fill="hold" display="0" masterRel="sameClick" afterEffect="1">
                                          <p:stCondLst>
                                            <p:cond evt="end" delay="0">
                                              <p:tn val="159"/>
                                            </p:cond>
                                          </p:stCondLst>
                                        </p:cTn>
                                        <p:tgtEl>
                                          <p:spTgt spid="100"/>
                                        </p:tgtEl>
                                        <p:attrNameLst>
                                          <p:attrName>style.visibility</p:attrName>
                                        </p:attrNameLst>
                                      </p:cBhvr>
                                      <p:to>
                                        <p:strVal val="hidden"/>
                                      </p:to>
                                    </p:set>
                                  </p:subTnLst>
                                </p:cTn>
                              </p:par>
                            </p:childTnLst>
                          </p:cTn>
                        </p:par>
                        <p:par>
                          <p:cTn id="162" fill="hold">
                            <p:stCondLst>
                              <p:cond delay="1500"/>
                            </p:stCondLst>
                            <p:childTnLst>
                              <p:par>
                                <p:cTn id="163" presetID="1" presetClass="emph" presetSubtype="2" fill="hold" nodeType="afterEffect">
                                  <p:stCondLst>
                                    <p:cond delay="0"/>
                                  </p:stCondLst>
                                  <p:childTnLst>
                                    <p:animClr clrSpc="rgb" dir="cw">
                                      <p:cBhvr>
                                        <p:cTn id="164" dur="500" fill="hold"/>
                                        <p:tgtEl>
                                          <p:spTgt spid="76"/>
                                        </p:tgtEl>
                                        <p:attrNameLst>
                                          <p:attrName>fillcolor</p:attrName>
                                        </p:attrNameLst>
                                      </p:cBhvr>
                                      <p:to>
                                        <a:srgbClr val="FF4D4D"/>
                                      </p:to>
                                    </p:animClr>
                                    <p:set>
                                      <p:cBhvr>
                                        <p:cTn id="165" dur="500" fill="hold"/>
                                        <p:tgtEl>
                                          <p:spTgt spid="76"/>
                                        </p:tgtEl>
                                        <p:attrNameLst>
                                          <p:attrName>fill.type</p:attrName>
                                        </p:attrNameLst>
                                      </p:cBhvr>
                                      <p:to>
                                        <p:strVal val="solid"/>
                                      </p:to>
                                    </p:set>
                                    <p:set>
                                      <p:cBhvr>
                                        <p:cTn id="166" dur="500" fill="hold"/>
                                        <p:tgtEl>
                                          <p:spTgt spid="76"/>
                                        </p:tgtEl>
                                        <p:attrNameLst>
                                          <p:attrName>fill.on</p:attrName>
                                        </p:attrNameLst>
                                      </p:cBhvr>
                                      <p:to>
                                        <p:strVal val="true"/>
                                      </p:to>
                                    </p:set>
                                  </p:childTnLst>
                                </p:cTn>
                              </p:par>
                            </p:childTnLst>
                          </p:cTn>
                        </p:par>
                        <p:par>
                          <p:cTn id="167" fill="hold">
                            <p:stCondLst>
                              <p:cond delay="2000"/>
                            </p:stCondLst>
                            <p:childTnLst>
                              <p:par>
                                <p:cTn id="168" presetID="22" presetClass="entr" presetSubtype="2" fill="hold" nodeType="afterEffect">
                                  <p:stCondLst>
                                    <p:cond delay="0"/>
                                  </p:stCondLst>
                                  <p:childTnLst>
                                    <p:set>
                                      <p:cBhvr>
                                        <p:cTn id="169" dur="1" fill="hold">
                                          <p:stCondLst>
                                            <p:cond delay="0"/>
                                          </p:stCondLst>
                                        </p:cTn>
                                        <p:tgtEl>
                                          <p:spTgt spid="103"/>
                                        </p:tgtEl>
                                        <p:attrNameLst>
                                          <p:attrName>style.visibility</p:attrName>
                                        </p:attrNameLst>
                                      </p:cBhvr>
                                      <p:to>
                                        <p:strVal val="visible"/>
                                      </p:to>
                                    </p:set>
                                    <p:animEffect transition="in" filter="wipe(right)">
                                      <p:cBhvr>
                                        <p:cTn id="170" dur="500"/>
                                        <p:tgtEl>
                                          <p:spTgt spid="103"/>
                                        </p:tgtEl>
                                      </p:cBhvr>
                                    </p:animEffect>
                                  </p:childTnLst>
                                  <p:subTnLst>
                                    <p:set>
                                      <p:cBhvr override="childStyle">
                                        <p:cTn dur="1" fill="hold" display="0" masterRel="sameClick" afterEffect="1">
                                          <p:stCondLst>
                                            <p:cond evt="end" delay="0">
                                              <p:tn val="168"/>
                                            </p:cond>
                                          </p:stCondLst>
                                        </p:cTn>
                                        <p:tgtEl>
                                          <p:spTgt spid="103"/>
                                        </p:tgtEl>
                                        <p:attrNameLst>
                                          <p:attrName>style.visibility</p:attrName>
                                        </p:attrNameLst>
                                      </p:cBhvr>
                                      <p:to>
                                        <p:strVal val="hidden"/>
                                      </p:to>
                                    </p:set>
                                  </p:subTnLst>
                                </p:cTn>
                              </p:par>
                            </p:childTnLst>
                          </p:cTn>
                        </p:par>
                        <p:par>
                          <p:cTn id="171" fill="hold">
                            <p:stCondLst>
                              <p:cond delay="2500"/>
                            </p:stCondLst>
                            <p:childTnLst>
                              <p:par>
                                <p:cTn id="172" presetID="1" presetClass="emph" presetSubtype="2" fill="hold" nodeType="afterEffect">
                                  <p:stCondLst>
                                    <p:cond delay="0"/>
                                  </p:stCondLst>
                                  <p:childTnLst>
                                    <p:animClr clrSpc="rgb" dir="cw">
                                      <p:cBhvr>
                                        <p:cTn id="173" dur="500" fill="hold"/>
                                        <p:tgtEl>
                                          <p:spTgt spid="84"/>
                                        </p:tgtEl>
                                        <p:attrNameLst>
                                          <p:attrName>fillcolor</p:attrName>
                                        </p:attrNameLst>
                                      </p:cBhvr>
                                      <p:to>
                                        <a:srgbClr val="5DEF80"/>
                                      </p:to>
                                    </p:animClr>
                                    <p:set>
                                      <p:cBhvr>
                                        <p:cTn id="174" dur="500" fill="hold"/>
                                        <p:tgtEl>
                                          <p:spTgt spid="84"/>
                                        </p:tgtEl>
                                        <p:attrNameLst>
                                          <p:attrName>fill.type</p:attrName>
                                        </p:attrNameLst>
                                      </p:cBhvr>
                                      <p:to>
                                        <p:strVal val="solid"/>
                                      </p:to>
                                    </p:set>
                                    <p:set>
                                      <p:cBhvr>
                                        <p:cTn id="175" dur="500" fill="hold"/>
                                        <p:tgtEl>
                                          <p:spTgt spid="84"/>
                                        </p:tgtEl>
                                        <p:attrNameLst>
                                          <p:attrName>fill.on</p:attrName>
                                        </p:attrNameLst>
                                      </p:cBhvr>
                                      <p:to>
                                        <p:strVal val="true"/>
                                      </p:to>
                                    </p:set>
                                  </p:childTnLst>
                                </p:cTn>
                              </p:par>
                            </p:childTnLst>
                          </p:cTn>
                        </p:par>
                        <p:par>
                          <p:cTn id="176" fill="hold">
                            <p:stCondLst>
                              <p:cond delay="3000"/>
                            </p:stCondLst>
                            <p:childTnLst>
                              <p:par>
                                <p:cTn id="177" presetID="22" presetClass="entr" presetSubtype="2" fill="hold" nodeType="afterEffect">
                                  <p:stCondLst>
                                    <p:cond delay="0"/>
                                  </p:stCondLst>
                                  <p:childTnLst>
                                    <p:set>
                                      <p:cBhvr>
                                        <p:cTn id="178" dur="1" fill="hold">
                                          <p:stCondLst>
                                            <p:cond delay="0"/>
                                          </p:stCondLst>
                                        </p:cTn>
                                        <p:tgtEl>
                                          <p:spTgt spid="106"/>
                                        </p:tgtEl>
                                        <p:attrNameLst>
                                          <p:attrName>style.visibility</p:attrName>
                                        </p:attrNameLst>
                                      </p:cBhvr>
                                      <p:to>
                                        <p:strVal val="visible"/>
                                      </p:to>
                                    </p:set>
                                    <p:animEffect transition="in" filter="wipe(right)">
                                      <p:cBhvr>
                                        <p:cTn id="179" dur="500"/>
                                        <p:tgtEl>
                                          <p:spTgt spid="106"/>
                                        </p:tgtEl>
                                      </p:cBhvr>
                                    </p:animEffect>
                                  </p:childTnLst>
                                  <p:subTnLst>
                                    <p:set>
                                      <p:cBhvr override="childStyle">
                                        <p:cTn dur="1" fill="hold" display="0" masterRel="sameClick" afterEffect="1">
                                          <p:stCondLst>
                                            <p:cond evt="end" delay="0">
                                              <p:tn val="177"/>
                                            </p:cond>
                                          </p:stCondLst>
                                        </p:cTn>
                                        <p:tgtEl>
                                          <p:spTgt spid="106"/>
                                        </p:tgtEl>
                                        <p:attrNameLst>
                                          <p:attrName>style.visibility</p:attrName>
                                        </p:attrNameLst>
                                      </p:cBhvr>
                                      <p:to>
                                        <p:strVal val="hidden"/>
                                      </p:to>
                                    </p:set>
                                  </p:subTnLst>
                                </p:cTn>
                              </p:par>
                            </p:childTnLst>
                          </p:cTn>
                        </p:par>
                        <p:par>
                          <p:cTn id="180" fill="hold">
                            <p:stCondLst>
                              <p:cond delay="3500"/>
                            </p:stCondLst>
                            <p:childTnLst>
                              <p:par>
                                <p:cTn id="181" presetID="1" presetClass="emph" presetSubtype="2" fill="hold" nodeType="afterEffect">
                                  <p:stCondLst>
                                    <p:cond delay="0"/>
                                  </p:stCondLst>
                                  <p:childTnLst>
                                    <p:animClr clrSpc="rgb" dir="cw">
                                      <p:cBhvr>
                                        <p:cTn id="182" dur="500" fill="hold"/>
                                        <p:tgtEl>
                                          <p:spTgt spid="89"/>
                                        </p:tgtEl>
                                        <p:attrNameLst>
                                          <p:attrName>fillcolor</p:attrName>
                                        </p:attrNameLst>
                                      </p:cBhvr>
                                      <p:to>
                                        <a:srgbClr val="5DEF80"/>
                                      </p:to>
                                    </p:animClr>
                                    <p:set>
                                      <p:cBhvr>
                                        <p:cTn id="183" dur="500" fill="hold"/>
                                        <p:tgtEl>
                                          <p:spTgt spid="89"/>
                                        </p:tgtEl>
                                        <p:attrNameLst>
                                          <p:attrName>fill.type</p:attrName>
                                        </p:attrNameLst>
                                      </p:cBhvr>
                                      <p:to>
                                        <p:strVal val="solid"/>
                                      </p:to>
                                    </p:set>
                                    <p:set>
                                      <p:cBhvr>
                                        <p:cTn id="184" dur="500" fill="hold"/>
                                        <p:tgtEl>
                                          <p:spTgt spid="89"/>
                                        </p:tgtEl>
                                        <p:attrNameLst>
                                          <p:attrName>fill.on</p:attrName>
                                        </p:attrNameLst>
                                      </p:cBhvr>
                                      <p:to>
                                        <p:strVal val="true"/>
                                      </p:to>
                                    </p:set>
                                  </p:childTnLst>
                                </p:cTn>
                              </p:par>
                            </p:childTnLst>
                          </p:cTn>
                        </p:par>
                        <p:par>
                          <p:cTn id="185" fill="hold">
                            <p:stCondLst>
                              <p:cond delay="4000"/>
                            </p:stCondLst>
                            <p:childTnLst>
                              <p:par>
                                <p:cTn id="186" presetID="22" presetClass="entr" presetSubtype="2" fill="hold" nodeType="afterEffect">
                                  <p:stCondLst>
                                    <p:cond delay="0"/>
                                  </p:stCondLst>
                                  <p:childTnLst>
                                    <p:set>
                                      <p:cBhvr>
                                        <p:cTn id="187" dur="1" fill="hold">
                                          <p:stCondLst>
                                            <p:cond delay="0"/>
                                          </p:stCondLst>
                                        </p:cTn>
                                        <p:tgtEl>
                                          <p:spTgt spid="143"/>
                                        </p:tgtEl>
                                        <p:attrNameLst>
                                          <p:attrName>style.visibility</p:attrName>
                                        </p:attrNameLst>
                                      </p:cBhvr>
                                      <p:to>
                                        <p:strVal val="visible"/>
                                      </p:to>
                                    </p:set>
                                    <p:animEffect transition="in" filter="wipe(right)">
                                      <p:cBhvr>
                                        <p:cTn id="188" dur="500"/>
                                        <p:tgtEl>
                                          <p:spTgt spid="143"/>
                                        </p:tgtEl>
                                      </p:cBhvr>
                                    </p:animEffect>
                                  </p:childTnLst>
                                  <p:subTnLst>
                                    <p:set>
                                      <p:cBhvr override="childStyle">
                                        <p:cTn dur="1" fill="hold" display="0" masterRel="sameClick" afterEffect="1">
                                          <p:stCondLst>
                                            <p:cond evt="end" delay="0">
                                              <p:tn val="186"/>
                                            </p:cond>
                                          </p:stCondLst>
                                        </p:cTn>
                                        <p:tgtEl>
                                          <p:spTgt spid="143"/>
                                        </p:tgtEl>
                                        <p:attrNameLst>
                                          <p:attrName>style.visibility</p:attrName>
                                        </p:attrNameLst>
                                      </p:cBhvr>
                                      <p:to>
                                        <p:strVal val="hidden"/>
                                      </p:to>
                                    </p:set>
                                  </p:subTnLst>
                                </p:cTn>
                              </p:par>
                            </p:childTnLst>
                          </p:cTn>
                        </p:par>
                        <p:par>
                          <p:cTn id="189" fill="hold">
                            <p:stCondLst>
                              <p:cond delay="4500"/>
                            </p:stCondLst>
                            <p:childTnLst>
                              <p:par>
                                <p:cTn id="190" presetID="53" presetClass="entr" presetSubtype="16" fill="hold" grpId="0" nodeType="afterEffect">
                                  <p:stCondLst>
                                    <p:cond delay="0"/>
                                  </p:stCondLst>
                                  <p:childTnLst>
                                    <p:set>
                                      <p:cBhvr>
                                        <p:cTn id="191" dur="1" fill="hold">
                                          <p:stCondLst>
                                            <p:cond delay="0"/>
                                          </p:stCondLst>
                                        </p:cTn>
                                        <p:tgtEl>
                                          <p:spTgt spid="134"/>
                                        </p:tgtEl>
                                        <p:attrNameLst>
                                          <p:attrName>style.visibility</p:attrName>
                                        </p:attrNameLst>
                                      </p:cBhvr>
                                      <p:to>
                                        <p:strVal val="visible"/>
                                      </p:to>
                                    </p:set>
                                    <p:anim calcmode="lin" valueType="num">
                                      <p:cBhvr>
                                        <p:cTn id="192" dur="500" fill="hold"/>
                                        <p:tgtEl>
                                          <p:spTgt spid="134"/>
                                        </p:tgtEl>
                                        <p:attrNameLst>
                                          <p:attrName>ppt_w</p:attrName>
                                        </p:attrNameLst>
                                      </p:cBhvr>
                                      <p:tavLst>
                                        <p:tav tm="0">
                                          <p:val>
                                            <p:fltVal val="0"/>
                                          </p:val>
                                        </p:tav>
                                        <p:tav tm="100000">
                                          <p:val>
                                            <p:strVal val="#ppt_w"/>
                                          </p:val>
                                        </p:tav>
                                      </p:tavLst>
                                    </p:anim>
                                    <p:anim calcmode="lin" valueType="num">
                                      <p:cBhvr>
                                        <p:cTn id="193" dur="500" fill="hold"/>
                                        <p:tgtEl>
                                          <p:spTgt spid="134"/>
                                        </p:tgtEl>
                                        <p:attrNameLst>
                                          <p:attrName>ppt_h</p:attrName>
                                        </p:attrNameLst>
                                      </p:cBhvr>
                                      <p:tavLst>
                                        <p:tav tm="0">
                                          <p:val>
                                            <p:fltVal val="0"/>
                                          </p:val>
                                        </p:tav>
                                        <p:tav tm="100000">
                                          <p:val>
                                            <p:strVal val="#ppt_h"/>
                                          </p:val>
                                        </p:tav>
                                      </p:tavLst>
                                    </p:anim>
                                    <p:animEffect transition="in" filter="fade">
                                      <p:cBhvr>
                                        <p:cTn id="194" dur="500"/>
                                        <p:tgtEl>
                                          <p:spTgt spid="134"/>
                                        </p:tgtEl>
                                      </p:cBhvr>
                                    </p:animEffect>
                                  </p:childTnLst>
                                </p:cTn>
                              </p:par>
                            </p:childTnLst>
                          </p:cTn>
                        </p:par>
                        <p:par>
                          <p:cTn id="195" fill="hold">
                            <p:stCondLst>
                              <p:cond delay="5000"/>
                            </p:stCondLst>
                            <p:childTnLst>
                              <p:par>
                                <p:cTn id="196" presetID="22" presetClass="entr" presetSubtype="2" fill="hold" nodeType="afterEffect">
                                  <p:stCondLst>
                                    <p:cond delay="0"/>
                                  </p:stCondLst>
                                  <p:childTnLst>
                                    <p:set>
                                      <p:cBhvr>
                                        <p:cTn id="197" dur="1" fill="hold">
                                          <p:stCondLst>
                                            <p:cond delay="0"/>
                                          </p:stCondLst>
                                        </p:cTn>
                                        <p:tgtEl>
                                          <p:spTgt spid="146"/>
                                        </p:tgtEl>
                                        <p:attrNameLst>
                                          <p:attrName>style.visibility</p:attrName>
                                        </p:attrNameLst>
                                      </p:cBhvr>
                                      <p:to>
                                        <p:strVal val="visible"/>
                                      </p:to>
                                    </p:set>
                                    <p:animEffect transition="in" filter="wipe(right)">
                                      <p:cBhvr>
                                        <p:cTn id="198" dur="500"/>
                                        <p:tgtEl>
                                          <p:spTgt spid="146"/>
                                        </p:tgtEl>
                                      </p:cBhvr>
                                    </p:animEffect>
                                  </p:childTnLst>
                                  <p:subTnLst>
                                    <p:set>
                                      <p:cBhvr override="childStyle">
                                        <p:cTn dur="1" fill="hold" display="0" masterRel="sameClick" afterEffect="1">
                                          <p:stCondLst>
                                            <p:cond evt="end" delay="0">
                                              <p:tn val="196"/>
                                            </p:cond>
                                          </p:stCondLst>
                                        </p:cTn>
                                        <p:tgtEl>
                                          <p:spTgt spid="146"/>
                                        </p:tgtEl>
                                        <p:attrNameLst>
                                          <p:attrName>style.visibility</p:attrName>
                                        </p:attrNameLst>
                                      </p:cBhvr>
                                      <p:to>
                                        <p:strVal val="hidden"/>
                                      </p:to>
                                    </p:set>
                                  </p:subTnLst>
                                </p:cTn>
                              </p:par>
                            </p:childTnLst>
                          </p:cTn>
                        </p:par>
                        <p:par>
                          <p:cTn id="199" fill="hold">
                            <p:stCondLst>
                              <p:cond delay="5500"/>
                            </p:stCondLst>
                            <p:childTnLst>
                              <p:par>
                                <p:cTn id="200" presetID="1" presetClass="emph" presetSubtype="2" fill="hold" nodeType="afterEffect">
                                  <p:stCondLst>
                                    <p:cond delay="0"/>
                                  </p:stCondLst>
                                  <p:childTnLst>
                                    <p:animClr clrSpc="rgb" dir="cw">
                                      <p:cBhvr>
                                        <p:cTn id="201" dur="1000" fill="hold"/>
                                        <p:tgtEl>
                                          <p:spTgt spid="134"/>
                                        </p:tgtEl>
                                        <p:attrNameLst>
                                          <p:attrName>fillcolor</p:attrName>
                                        </p:attrNameLst>
                                      </p:cBhvr>
                                      <p:to>
                                        <a:srgbClr val="5DEF80"/>
                                      </p:to>
                                    </p:animClr>
                                    <p:set>
                                      <p:cBhvr>
                                        <p:cTn id="202" dur="1000" fill="hold"/>
                                        <p:tgtEl>
                                          <p:spTgt spid="134"/>
                                        </p:tgtEl>
                                        <p:attrNameLst>
                                          <p:attrName>fill.type</p:attrName>
                                        </p:attrNameLst>
                                      </p:cBhvr>
                                      <p:to>
                                        <p:strVal val="solid"/>
                                      </p:to>
                                    </p:set>
                                    <p:set>
                                      <p:cBhvr>
                                        <p:cTn id="203" dur="1000" fill="hold"/>
                                        <p:tgtEl>
                                          <p:spTgt spid="134"/>
                                        </p:tgtEl>
                                        <p:attrNameLst>
                                          <p:attrName>fill.on</p:attrName>
                                        </p:attrNameLst>
                                      </p:cBhvr>
                                      <p:to>
                                        <p:strVal val="true"/>
                                      </p:to>
                                    </p:set>
                                  </p:childTnLst>
                                </p:cTn>
                              </p:par>
                            </p:childTnLst>
                          </p:cTn>
                        </p:par>
                        <p:par>
                          <p:cTn id="204" fill="hold">
                            <p:stCondLst>
                              <p:cond delay="6500"/>
                            </p:stCondLst>
                            <p:childTnLst>
                              <p:par>
                                <p:cTn id="205" presetID="22" presetClass="entr" presetSubtype="2" fill="hold" nodeType="afterEffect">
                                  <p:stCondLst>
                                    <p:cond delay="0"/>
                                  </p:stCondLst>
                                  <p:childTnLst>
                                    <p:set>
                                      <p:cBhvr>
                                        <p:cTn id="206" dur="1" fill="hold">
                                          <p:stCondLst>
                                            <p:cond delay="0"/>
                                          </p:stCondLst>
                                        </p:cTn>
                                        <p:tgtEl>
                                          <p:spTgt spid="114"/>
                                        </p:tgtEl>
                                        <p:attrNameLst>
                                          <p:attrName>style.visibility</p:attrName>
                                        </p:attrNameLst>
                                      </p:cBhvr>
                                      <p:to>
                                        <p:strVal val="visible"/>
                                      </p:to>
                                    </p:set>
                                    <p:animEffect transition="in" filter="wipe(right)">
                                      <p:cBhvr>
                                        <p:cTn id="207" dur="500"/>
                                        <p:tgtEl>
                                          <p:spTgt spid="114"/>
                                        </p:tgtEl>
                                      </p:cBhvr>
                                    </p:animEffect>
                                  </p:childTnLst>
                                  <p:subTnLst>
                                    <p:set>
                                      <p:cBhvr override="childStyle">
                                        <p:cTn dur="1" fill="hold" display="0" masterRel="sameClick" afterEffect="1">
                                          <p:stCondLst>
                                            <p:cond evt="end" delay="0">
                                              <p:tn val="205"/>
                                            </p:cond>
                                          </p:stCondLst>
                                        </p:cTn>
                                        <p:tgtEl>
                                          <p:spTgt spid="114"/>
                                        </p:tgtEl>
                                        <p:attrNameLst>
                                          <p:attrName>style.visibility</p:attrName>
                                        </p:attrNameLst>
                                      </p:cBhvr>
                                      <p:to>
                                        <p:strVal val="hidden"/>
                                      </p:to>
                                    </p:set>
                                  </p:subTnLst>
                                </p:cTn>
                              </p:par>
                            </p:childTnLst>
                          </p:cTn>
                        </p:par>
                        <p:par>
                          <p:cTn id="208" fill="hold">
                            <p:stCondLst>
                              <p:cond delay="7000"/>
                            </p:stCondLst>
                            <p:childTnLst>
                              <p:par>
                                <p:cTn id="209" presetID="53" presetClass="entr" presetSubtype="16" fill="hold" grpId="0" nodeType="afterEffect">
                                  <p:stCondLst>
                                    <p:cond delay="0"/>
                                  </p:stCondLst>
                                  <p:iterate type="lt">
                                    <p:tmPct val="0"/>
                                  </p:iterate>
                                  <p:childTnLst>
                                    <p:set>
                                      <p:cBhvr>
                                        <p:cTn id="210" dur="1" fill="hold">
                                          <p:stCondLst>
                                            <p:cond delay="0"/>
                                          </p:stCondLst>
                                        </p:cTn>
                                        <p:tgtEl>
                                          <p:spTgt spid="112"/>
                                        </p:tgtEl>
                                        <p:attrNameLst>
                                          <p:attrName>style.visibility</p:attrName>
                                        </p:attrNameLst>
                                      </p:cBhvr>
                                      <p:to>
                                        <p:strVal val="visible"/>
                                      </p:to>
                                    </p:set>
                                    <p:anim calcmode="lin" valueType="num">
                                      <p:cBhvr>
                                        <p:cTn id="211" dur="500" fill="hold"/>
                                        <p:tgtEl>
                                          <p:spTgt spid="112"/>
                                        </p:tgtEl>
                                        <p:attrNameLst>
                                          <p:attrName>ppt_w</p:attrName>
                                        </p:attrNameLst>
                                      </p:cBhvr>
                                      <p:tavLst>
                                        <p:tav tm="0">
                                          <p:val>
                                            <p:fltVal val="0"/>
                                          </p:val>
                                        </p:tav>
                                        <p:tav tm="100000">
                                          <p:val>
                                            <p:strVal val="#ppt_w"/>
                                          </p:val>
                                        </p:tav>
                                      </p:tavLst>
                                    </p:anim>
                                    <p:anim calcmode="lin" valueType="num">
                                      <p:cBhvr>
                                        <p:cTn id="212" dur="500" fill="hold"/>
                                        <p:tgtEl>
                                          <p:spTgt spid="112"/>
                                        </p:tgtEl>
                                        <p:attrNameLst>
                                          <p:attrName>ppt_h</p:attrName>
                                        </p:attrNameLst>
                                      </p:cBhvr>
                                      <p:tavLst>
                                        <p:tav tm="0">
                                          <p:val>
                                            <p:fltVal val="0"/>
                                          </p:val>
                                        </p:tav>
                                        <p:tav tm="100000">
                                          <p:val>
                                            <p:strVal val="#ppt_h"/>
                                          </p:val>
                                        </p:tav>
                                      </p:tavLst>
                                    </p:anim>
                                    <p:animEffect transition="in" filter="fade">
                                      <p:cBhvr>
                                        <p:cTn id="213" dur="500"/>
                                        <p:tgtEl>
                                          <p:spTgt spid="112"/>
                                        </p:tgtEl>
                                      </p:cBhvr>
                                    </p:animEffect>
                                  </p:childTnLst>
                                </p:cTn>
                              </p:par>
                            </p:childTnLst>
                          </p:cTn>
                        </p:par>
                        <p:par>
                          <p:cTn id="214" fill="hold">
                            <p:stCondLst>
                              <p:cond delay="7500"/>
                            </p:stCondLst>
                            <p:childTnLst>
                              <p:par>
                                <p:cTn id="215" presetID="22" presetClass="entr" presetSubtype="2" fill="hold" nodeType="after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wipe(right)">
                                      <p:cBhvr>
                                        <p:cTn id="217" dur="500"/>
                                        <p:tgtEl>
                                          <p:spTgt spid="109"/>
                                        </p:tgtEl>
                                      </p:cBhvr>
                                    </p:animEffect>
                                  </p:childTnLst>
                                  <p:subTnLst>
                                    <p:set>
                                      <p:cBhvr override="childStyle">
                                        <p:cTn dur="1" fill="hold" display="0" masterRel="sameClick" afterEffect="1">
                                          <p:stCondLst>
                                            <p:cond evt="end" delay="0">
                                              <p:tn val="215"/>
                                            </p:cond>
                                          </p:stCondLst>
                                        </p:cTn>
                                        <p:tgtEl>
                                          <p:spTgt spid="109"/>
                                        </p:tgtEl>
                                        <p:attrNameLst>
                                          <p:attrName>style.visibility</p:attrName>
                                        </p:attrNameLst>
                                      </p:cBhvr>
                                      <p:to>
                                        <p:strVal val="hidden"/>
                                      </p:to>
                                    </p:set>
                                  </p:subTnLst>
                                </p:cTn>
                              </p:par>
                            </p:childTnLst>
                          </p:cTn>
                        </p:par>
                        <p:par>
                          <p:cTn id="218" fill="hold">
                            <p:stCondLst>
                              <p:cond delay="8000"/>
                            </p:stCondLst>
                            <p:childTnLst>
                              <p:par>
                                <p:cTn id="219" presetID="1" presetClass="emph" presetSubtype="2" fill="hold" nodeType="afterEffect">
                                  <p:stCondLst>
                                    <p:cond delay="0"/>
                                  </p:stCondLst>
                                  <p:childTnLst>
                                    <p:animClr clrSpc="rgb" dir="cw">
                                      <p:cBhvr>
                                        <p:cTn id="220" dur="500" fill="hold"/>
                                        <p:tgtEl>
                                          <p:spTgt spid="112"/>
                                        </p:tgtEl>
                                        <p:attrNameLst>
                                          <p:attrName>fillcolor</p:attrName>
                                        </p:attrNameLst>
                                      </p:cBhvr>
                                      <p:to>
                                        <a:srgbClr val="5DEF80"/>
                                      </p:to>
                                    </p:animClr>
                                    <p:set>
                                      <p:cBhvr>
                                        <p:cTn id="221" dur="500" fill="hold"/>
                                        <p:tgtEl>
                                          <p:spTgt spid="112"/>
                                        </p:tgtEl>
                                        <p:attrNameLst>
                                          <p:attrName>fill.type</p:attrName>
                                        </p:attrNameLst>
                                      </p:cBhvr>
                                      <p:to>
                                        <p:strVal val="solid"/>
                                      </p:to>
                                    </p:set>
                                    <p:set>
                                      <p:cBhvr>
                                        <p:cTn id="222" dur="500" fill="hold"/>
                                        <p:tgtEl>
                                          <p:spTgt spid="112"/>
                                        </p:tgtEl>
                                        <p:attrNameLst>
                                          <p:attrName>fill.on</p:attrName>
                                        </p:attrNameLst>
                                      </p:cBhvr>
                                      <p:to>
                                        <p:strVal val="true"/>
                                      </p:to>
                                    </p:set>
                                  </p:childTnLst>
                                </p:cTn>
                              </p:par>
                            </p:childTnLst>
                          </p:cTn>
                        </p:par>
                        <p:par>
                          <p:cTn id="223" fill="hold">
                            <p:stCondLst>
                              <p:cond delay="8500"/>
                            </p:stCondLst>
                            <p:childTnLst>
                              <p:par>
                                <p:cTn id="224" presetID="22" presetClass="entr" presetSubtype="2" fill="hold" nodeType="afterEffect">
                                  <p:stCondLst>
                                    <p:cond delay="0"/>
                                  </p:stCondLst>
                                  <p:childTnLst>
                                    <p:set>
                                      <p:cBhvr>
                                        <p:cTn id="225" dur="1" fill="hold">
                                          <p:stCondLst>
                                            <p:cond delay="0"/>
                                          </p:stCondLst>
                                        </p:cTn>
                                        <p:tgtEl>
                                          <p:spTgt spid="117"/>
                                        </p:tgtEl>
                                        <p:attrNameLst>
                                          <p:attrName>style.visibility</p:attrName>
                                        </p:attrNameLst>
                                      </p:cBhvr>
                                      <p:to>
                                        <p:strVal val="visible"/>
                                      </p:to>
                                    </p:set>
                                    <p:animEffect transition="in" filter="wipe(right)">
                                      <p:cBhvr>
                                        <p:cTn id="226" dur="500"/>
                                        <p:tgtEl>
                                          <p:spTgt spid="117"/>
                                        </p:tgtEl>
                                      </p:cBhvr>
                                    </p:animEffect>
                                  </p:childTnLst>
                                  <p:subTnLst>
                                    <p:set>
                                      <p:cBhvr override="childStyle">
                                        <p:cTn dur="1" fill="hold" display="0" masterRel="sameClick" afterEffect="1">
                                          <p:stCondLst>
                                            <p:cond evt="end" delay="0">
                                              <p:tn val="224"/>
                                            </p:cond>
                                          </p:stCondLst>
                                        </p:cTn>
                                        <p:tgtEl>
                                          <p:spTgt spid="117"/>
                                        </p:tgtEl>
                                        <p:attrNameLst>
                                          <p:attrName>style.visibility</p:attrName>
                                        </p:attrNameLst>
                                      </p:cBhvr>
                                      <p:to>
                                        <p:strVal val="hidden"/>
                                      </p:to>
                                    </p:set>
                                  </p:subTnLst>
                                </p:cTn>
                              </p:par>
                            </p:childTnLst>
                          </p:cTn>
                        </p:par>
                        <p:par>
                          <p:cTn id="227" fill="hold">
                            <p:stCondLst>
                              <p:cond delay="9000"/>
                            </p:stCondLst>
                            <p:childTnLst>
                              <p:par>
                                <p:cTn id="228" presetID="53" presetClass="entr" presetSubtype="16" fill="hold" grpId="0" nodeType="afterEffect">
                                  <p:stCondLst>
                                    <p:cond delay="0"/>
                                  </p:stCondLst>
                                  <p:iterate type="lt">
                                    <p:tmPct val="0"/>
                                  </p:iterate>
                                  <p:childTnLst>
                                    <p:set>
                                      <p:cBhvr>
                                        <p:cTn id="229" dur="1" fill="hold">
                                          <p:stCondLst>
                                            <p:cond delay="0"/>
                                          </p:stCondLst>
                                        </p:cTn>
                                        <p:tgtEl>
                                          <p:spTgt spid="127"/>
                                        </p:tgtEl>
                                        <p:attrNameLst>
                                          <p:attrName>style.visibility</p:attrName>
                                        </p:attrNameLst>
                                      </p:cBhvr>
                                      <p:to>
                                        <p:strVal val="visible"/>
                                      </p:to>
                                    </p:set>
                                    <p:anim calcmode="lin" valueType="num">
                                      <p:cBhvr>
                                        <p:cTn id="230" dur="500" fill="hold"/>
                                        <p:tgtEl>
                                          <p:spTgt spid="127"/>
                                        </p:tgtEl>
                                        <p:attrNameLst>
                                          <p:attrName>ppt_w</p:attrName>
                                        </p:attrNameLst>
                                      </p:cBhvr>
                                      <p:tavLst>
                                        <p:tav tm="0">
                                          <p:val>
                                            <p:fltVal val="0"/>
                                          </p:val>
                                        </p:tav>
                                        <p:tav tm="100000">
                                          <p:val>
                                            <p:strVal val="#ppt_w"/>
                                          </p:val>
                                        </p:tav>
                                      </p:tavLst>
                                    </p:anim>
                                    <p:anim calcmode="lin" valueType="num">
                                      <p:cBhvr>
                                        <p:cTn id="231" dur="500" fill="hold"/>
                                        <p:tgtEl>
                                          <p:spTgt spid="127"/>
                                        </p:tgtEl>
                                        <p:attrNameLst>
                                          <p:attrName>ppt_h</p:attrName>
                                        </p:attrNameLst>
                                      </p:cBhvr>
                                      <p:tavLst>
                                        <p:tav tm="0">
                                          <p:val>
                                            <p:fltVal val="0"/>
                                          </p:val>
                                        </p:tav>
                                        <p:tav tm="100000">
                                          <p:val>
                                            <p:strVal val="#ppt_h"/>
                                          </p:val>
                                        </p:tav>
                                      </p:tavLst>
                                    </p:anim>
                                    <p:animEffect transition="in" filter="fade">
                                      <p:cBhvr>
                                        <p:cTn id="232" dur="500"/>
                                        <p:tgtEl>
                                          <p:spTgt spid="127"/>
                                        </p:tgtEl>
                                      </p:cBhvr>
                                    </p:animEffect>
                                  </p:childTnLst>
                                </p:cTn>
                              </p:par>
                            </p:childTnLst>
                          </p:cTn>
                        </p:par>
                        <p:par>
                          <p:cTn id="233" fill="hold">
                            <p:stCondLst>
                              <p:cond delay="9500"/>
                            </p:stCondLst>
                            <p:childTnLst>
                              <p:par>
                                <p:cTn id="234" presetID="22" presetClass="entr" presetSubtype="2" fill="hold" nodeType="afterEffect">
                                  <p:stCondLst>
                                    <p:cond delay="0"/>
                                  </p:stCondLst>
                                  <p:childTnLst>
                                    <p:set>
                                      <p:cBhvr>
                                        <p:cTn id="235" dur="1" fill="hold">
                                          <p:stCondLst>
                                            <p:cond delay="0"/>
                                          </p:stCondLst>
                                        </p:cTn>
                                        <p:tgtEl>
                                          <p:spTgt spid="129"/>
                                        </p:tgtEl>
                                        <p:attrNameLst>
                                          <p:attrName>style.visibility</p:attrName>
                                        </p:attrNameLst>
                                      </p:cBhvr>
                                      <p:to>
                                        <p:strVal val="visible"/>
                                      </p:to>
                                    </p:set>
                                    <p:animEffect transition="in" filter="wipe(right)">
                                      <p:cBhvr>
                                        <p:cTn id="236" dur="500"/>
                                        <p:tgtEl>
                                          <p:spTgt spid="129"/>
                                        </p:tgtEl>
                                      </p:cBhvr>
                                    </p:animEffect>
                                  </p:childTnLst>
                                  <p:subTnLst>
                                    <p:set>
                                      <p:cBhvr override="childStyle">
                                        <p:cTn dur="1" fill="hold" display="0" masterRel="sameClick" afterEffect="1">
                                          <p:stCondLst>
                                            <p:cond evt="end" delay="0">
                                              <p:tn val="234"/>
                                            </p:cond>
                                          </p:stCondLst>
                                        </p:cTn>
                                        <p:tgtEl>
                                          <p:spTgt spid="129"/>
                                        </p:tgtEl>
                                        <p:attrNameLst>
                                          <p:attrName>style.visibility</p:attrName>
                                        </p:attrNameLst>
                                      </p:cBhvr>
                                      <p:to>
                                        <p:strVal val="hidden"/>
                                      </p:to>
                                    </p:set>
                                  </p:subTnLst>
                                </p:cTn>
                              </p:par>
                            </p:childTnLst>
                          </p:cTn>
                        </p:par>
                        <p:par>
                          <p:cTn id="237" fill="hold">
                            <p:stCondLst>
                              <p:cond delay="10000"/>
                            </p:stCondLst>
                            <p:childTnLst>
                              <p:par>
                                <p:cTn id="238" presetID="1" presetClass="emph" presetSubtype="2" fill="hold" nodeType="afterEffect">
                                  <p:stCondLst>
                                    <p:cond delay="0"/>
                                  </p:stCondLst>
                                  <p:childTnLst>
                                    <p:animClr clrSpc="rgb" dir="cw">
                                      <p:cBhvr>
                                        <p:cTn id="239" dur="500" fill="hold"/>
                                        <p:tgtEl>
                                          <p:spTgt spid="127"/>
                                        </p:tgtEl>
                                        <p:attrNameLst>
                                          <p:attrName>fillcolor</p:attrName>
                                        </p:attrNameLst>
                                      </p:cBhvr>
                                      <p:to>
                                        <a:srgbClr val="5DEF80"/>
                                      </p:to>
                                    </p:animClr>
                                    <p:set>
                                      <p:cBhvr>
                                        <p:cTn id="240" dur="500" fill="hold"/>
                                        <p:tgtEl>
                                          <p:spTgt spid="127"/>
                                        </p:tgtEl>
                                        <p:attrNameLst>
                                          <p:attrName>fill.type</p:attrName>
                                        </p:attrNameLst>
                                      </p:cBhvr>
                                      <p:to>
                                        <p:strVal val="solid"/>
                                      </p:to>
                                    </p:set>
                                    <p:set>
                                      <p:cBhvr>
                                        <p:cTn id="241" dur="500" fill="hold"/>
                                        <p:tgtEl>
                                          <p:spTgt spid="127"/>
                                        </p:tgtEl>
                                        <p:attrNameLst>
                                          <p:attrName>fill.on</p:attrName>
                                        </p:attrNameLst>
                                      </p:cBhvr>
                                      <p:to>
                                        <p:strVal val="true"/>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nodeType="clickEffect">
                                  <p:stCondLst>
                                    <p:cond delay="0"/>
                                  </p:stCondLst>
                                  <p:childTnLst>
                                    <p:set>
                                      <p:cBhvr>
                                        <p:cTn id="245" dur="1" fill="hold">
                                          <p:stCondLst>
                                            <p:cond delay="0"/>
                                          </p:stCondLst>
                                        </p:cTn>
                                        <p:tgtEl>
                                          <p:spTgt spid="132"/>
                                        </p:tgtEl>
                                        <p:attrNameLst>
                                          <p:attrName>style.visibility</p:attrName>
                                        </p:attrNameLst>
                                      </p:cBhvr>
                                      <p:to>
                                        <p:strVal val="visible"/>
                                      </p:to>
                                    </p:set>
                                    <p:animEffect transition="in" filter="wipe(down)">
                                      <p:cBhvr>
                                        <p:cTn id="246" dur="500"/>
                                        <p:tgtEl>
                                          <p:spTgt spid="132"/>
                                        </p:tgtEl>
                                      </p:cBhvr>
                                    </p:animEffect>
                                  </p:childTnLst>
                                  <p:subTnLst>
                                    <p:set>
                                      <p:cBhvr override="childStyle">
                                        <p:cTn dur="1" fill="hold" display="0" masterRel="sameClick" afterEffect="1">
                                          <p:stCondLst>
                                            <p:cond evt="end" delay="0">
                                              <p:tn val="244"/>
                                            </p:cond>
                                          </p:stCondLst>
                                        </p:cTn>
                                        <p:tgtEl>
                                          <p:spTgt spid="132"/>
                                        </p:tgtEl>
                                        <p:attrNameLst>
                                          <p:attrName>style.visibility</p:attrName>
                                        </p:attrNameLst>
                                      </p:cBhvr>
                                      <p:to>
                                        <p:strVal val="hidden"/>
                                      </p:to>
                                    </p:set>
                                  </p:subTnLst>
                                </p:cTn>
                              </p:par>
                            </p:childTnLst>
                          </p:cTn>
                        </p:par>
                        <p:par>
                          <p:cTn id="247" fill="hold">
                            <p:stCondLst>
                              <p:cond delay="500"/>
                            </p:stCondLst>
                            <p:childTnLst>
                              <p:par>
                                <p:cTn id="248" presetID="26" presetClass="emph" presetSubtype="0" fill="hold" nodeType="afterEffect">
                                  <p:stCondLst>
                                    <p:cond delay="0"/>
                                  </p:stCondLst>
                                  <p:childTnLst>
                                    <p:animEffect transition="out" filter="fade">
                                      <p:cBhvr>
                                        <p:cTn id="249" dur="500" tmFilter="0, 0; .2, .5; .8, .5; 1, 0"/>
                                        <p:tgtEl>
                                          <p:spTgt spid="54"/>
                                        </p:tgtEl>
                                      </p:cBhvr>
                                    </p:animEffect>
                                    <p:animScale>
                                      <p:cBhvr>
                                        <p:cTn id="250" dur="250" autoRev="1" fill="hold"/>
                                        <p:tgtEl>
                                          <p:spTgt spid="54"/>
                                        </p:tgtEl>
                                      </p:cBhvr>
                                      <p:by x="105000" y="105000"/>
                                    </p:animScale>
                                  </p:childTnLst>
                                </p:cTn>
                              </p:par>
                            </p:childTnLst>
                          </p:cTn>
                        </p:par>
                        <p:par>
                          <p:cTn id="251" fill="hold">
                            <p:stCondLst>
                              <p:cond delay="1000"/>
                            </p:stCondLst>
                            <p:childTnLst>
                              <p:par>
                                <p:cTn id="252" presetID="10" presetClass="exit" presetSubtype="0" fill="hold" nodeType="afterEffect">
                                  <p:stCondLst>
                                    <p:cond delay="0"/>
                                  </p:stCondLst>
                                  <p:childTnLst>
                                    <p:animEffect transition="out" filter="fade">
                                      <p:cBhvr>
                                        <p:cTn id="253" dur="500"/>
                                        <p:tgtEl>
                                          <p:spTgt spid="22"/>
                                        </p:tgtEl>
                                      </p:cBhvr>
                                    </p:animEffect>
                                    <p:set>
                                      <p:cBhvr>
                                        <p:cTn id="254" dur="1" fill="hold">
                                          <p:stCondLst>
                                            <p:cond delay="499"/>
                                          </p:stCondLst>
                                        </p:cTn>
                                        <p:tgtEl>
                                          <p:spTgt spid="22"/>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4"/>
                                        </p:tgtEl>
                                      </p:cBhvr>
                                    </p:animEffect>
                                    <p:set>
                                      <p:cBhvr>
                                        <p:cTn id="257" dur="1" fill="hold">
                                          <p:stCondLst>
                                            <p:cond delay="499"/>
                                          </p:stCondLst>
                                        </p:cTn>
                                        <p:tgtEl>
                                          <p:spTgt spid="34"/>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35"/>
                                        </p:tgtEl>
                                      </p:cBhvr>
                                    </p:animEffect>
                                    <p:set>
                                      <p:cBhvr>
                                        <p:cTn id="260" dur="1" fill="hold">
                                          <p:stCondLst>
                                            <p:cond delay="499"/>
                                          </p:stCondLst>
                                        </p:cTn>
                                        <p:tgtEl>
                                          <p:spTgt spid="35"/>
                                        </p:tgtEl>
                                        <p:attrNameLst>
                                          <p:attrName>style.visibility</p:attrName>
                                        </p:attrNameLst>
                                      </p:cBhvr>
                                      <p:to>
                                        <p:strVal val="hidden"/>
                                      </p:to>
                                    </p:set>
                                  </p:childTnLst>
                                </p:cTn>
                              </p:par>
                              <p:par>
                                <p:cTn id="261" presetID="10" presetClass="exit" presetSubtype="0" fill="hold" grpId="1" nodeType="withEffect">
                                  <p:stCondLst>
                                    <p:cond delay="0"/>
                                  </p:stCondLst>
                                  <p:iterate type="lt">
                                    <p:tmPct val="0"/>
                                  </p:iterate>
                                  <p:childTnLst>
                                    <p:animEffect transition="out" filter="fade">
                                      <p:cBhvr>
                                        <p:cTn id="262" dur="500"/>
                                        <p:tgtEl>
                                          <p:spTgt spid="71"/>
                                        </p:tgtEl>
                                      </p:cBhvr>
                                    </p:animEffect>
                                    <p:set>
                                      <p:cBhvr>
                                        <p:cTn id="263" dur="1" fill="hold">
                                          <p:stCondLst>
                                            <p:cond delay="499"/>
                                          </p:stCondLst>
                                        </p:cTn>
                                        <p:tgtEl>
                                          <p:spTgt spid="71"/>
                                        </p:tgtEl>
                                        <p:attrNameLst>
                                          <p:attrName>style.visibility</p:attrName>
                                        </p:attrNameLst>
                                      </p:cBhvr>
                                      <p:to>
                                        <p:strVal val="hidden"/>
                                      </p:to>
                                    </p:set>
                                  </p:childTnLst>
                                </p:cTn>
                              </p:par>
                              <p:par>
                                <p:cTn id="264" presetID="10" presetClass="exit" presetSubtype="0" fill="hold" grpId="1" nodeType="withEffect">
                                  <p:stCondLst>
                                    <p:cond delay="0"/>
                                  </p:stCondLst>
                                  <p:iterate type="lt">
                                    <p:tmPct val="0"/>
                                  </p:iterate>
                                  <p:childTnLst>
                                    <p:animEffect transition="out" filter="fade">
                                      <p:cBhvr>
                                        <p:cTn id="265" dur="500"/>
                                        <p:tgtEl>
                                          <p:spTgt spid="76"/>
                                        </p:tgtEl>
                                      </p:cBhvr>
                                    </p:animEffect>
                                    <p:set>
                                      <p:cBhvr>
                                        <p:cTn id="266" dur="1" fill="hold">
                                          <p:stCondLst>
                                            <p:cond delay="499"/>
                                          </p:stCondLst>
                                        </p:cTn>
                                        <p:tgtEl>
                                          <p:spTgt spid="76"/>
                                        </p:tgtEl>
                                        <p:attrNameLst>
                                          <p:attrName>style.visibility</p:attrName>
                                        </p:attrNameLst>
                                      </p:cBhvr>
                                      <p:to>
                                        <p:strVal val="hidden"/>
                                      </p:to>
                                    </p:set>
                                  </p:childTnLst>
                                </p:cTn>
                              </p:par>
                              <p:par>
                                <p:cTn id="267" presetID="10" presetClass="exit" presetSubtype="0" fill="hold" grpId="1" nodeType="withEffect">
                                  <p:stCondLst>
                                    <p:cond delay="0"/>
                                  </p:stCondLst>
                                  <p:iterate type="lt">
                                    <p:tmPct val="0"/>
                                  </p:iterate>
                                  <p:childTnLst>
                                    <p:animEffect transition="out" filter="fade">
                                      <p:cBhvr>
                                        <p:cTn id="268" dur="500"/>
                                        <p:tgtEl>
                                          <p:spTgt spid="84"/>
                                        </p:tgtEl>
                                      </p:cBhvr>
                                    </p:animEffect>
                                    <p:set>
                                      <p:cBhvr>
                                        <p:cTn id="269" dur="1" fill="hold">
                                          <p:stCondLst>
                                            <p:cond delay="499"/>
                                          </p:stCondLst>
                                        </p:cTn>
                                        <p:tgtEl>
                                          <p:spTgt spid="84"/>
                                        </p:tgtEl>
                                        <p:attrNameLst>
                                          <p:attrName>style.visibility</p:attrName>
                                        </p:attrNameLst>
                                      </p:cBhvr>
                                      <p:to>
                                        <p:strVal val="hidden"/>
                                      </p:to>
                                    </p:set>
                                  </p:childTnLst>
                                </p:cTn>
                              </p:par>
                              <p:par>
                                <p:cTn id="270" presetID="10" presetClass="exit" presetSubtype="0" fill="hold" grpId="1" nodeType="withEffect">
                                  <p:stCondLst>
                                    <p:cond delay="0"/>
                                  </p:stCondLst>
                                  <p:iterate type="lt">
                                    <p:tmPct val="0"/>
                                  </p:iterate>
                                  <p:childTnLst>
                                    <p:animEffect transition="out" filter="fade">
                                      <p:cBhvr>
                                        <p:cTn id="271" dur="500"/>
                                        <p:tgtEl>
                                          <p:spTgt spid="89"/>
                                        </p:tgtEl>
                                      </p:cBhvr>
                                    </p:animEffect>
                                    <p:set>
                                      <p:cBhvr>
                                        <p:cTn id="272" dur="1" fill="hold">
                                          <p:stCondLst>
                                            <p:cond delay="499"/>
                                          </p:stCondLst>
                                        </p:cTn>
                                        <p:tgtEl>
                                          <p:spTgt spid="89"/>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90"/>
                                        </p:tgtEl>
                                      </p:cBhvr>
                                    </p:animEffect>
                                    <p:set>
                                      <p:cBhvr>
                                        <p:cTn id="275" dur="1" fill="hold">
                                          <p:stCondLst>
                                            <p:cond delay="499"/>
                                          </p:stCondLst>
                                        </p:cTn>
                                        <p:tgtEl>
                                          <p:spTgt spid="90"/>
                                        </p:tgtEl>
                                        <p:attrNameLst>
                                          <p:attrName>style.visibility</p:attrName>
                                        </p:attrNameLst>
                                      </p:cBhvr>
                                      <p:to>
                                        <p:strVal val="hidden"/>
                                      </p:to>
                                    </p:set>
                                  </p:childTnLst>
                                </p:cTn>
                              </p:par>
                              <p:par>
                                <p:cTn id="276" presetID="10" presetClass="exit" presetSubtype="0" fill="hold" grpId="1" nodeType="withEffect">
                                  <p:stCondLst>
                                    <p:cond delay="0"/>
                                  </p:stCondLst>
                                  <p:iterate type="lt">
                                    <p:tmPct val="0"/>
                                  </p:iterate>
                                  <p:childTnLst>
                                    <p:animEffect transition="out" filter="fade">
                                      <p:cBhvr>
                                        <p:cTn id="277" dur="500"/>
                                        <p:tgtEl>
                                          <p:spTgt spid="112"/>
                                        </p:tgtEl>
                                      </p:cBhvr>
                                    </p:animEffect>
                                    <p:set>
                                      <p:cBhvr>
                                        <p:cTn id="278" dur="1" fill="hold">
                                          <p:stCondLst>
                                            <p:cond delay="499"/>
                                          </p:stCondLst>
                                        </p:cTn>
                                        <p:tgtEl>
                                          <p:spTgt spid="112"/>
                                        </p:tgtEl>
                                        <p:attrNameLst>
                                          <p:attrName>style.visibility</p:attrName>
                                        </p:attrNameLst>
                                      </p:cBhvr>
                                      <p:to>
                                        <p:strVal val="hidden"/>
                                      </p:to>
                                    </p:set>
                                  </p:childTnLst>
                                </p:cTn>
                              </p:par>
                              <p:par>
                                <p:cTn id="279" presetID="10" presetClass="exit" presetSubtype="0" fill="hold" grpId="1" nodeType="withEffect">
                                  <p:stCondLst>
                                    <p:cond delay="0"/>
                                  </p:stCondLst>
                                  <p:childTnLst>
                                    <p:animEffect transition="out" filter="fade">
                                      <p:cBhvr>
                                        <p:cTn id="280" dur="500"/>
                                        <p:tgtEl>
                                          <p:spTgt spid="134"/>
                                        </p:tgtEl>
                                      </p:cBhvr>
                                    </p:animEffect>
                                    <p:set>
                                      <p:cBhvr>
                                        <p:cTn id="281" dur="1" fill="hold">
                                          <p:stCondLst>
                                            <p:cond delay="499"/>
                                          </p:stCondLst>
                                        </p:cTn>
                                        <p:tgtEl>
                                          <p:spTgt spid="134"/>
                                        </p:tgtEl>
                                        <p:attrNameLst>
                                          <p:attrName>style.visibility</p:attrName>
                                        </p:attrNameLst>
                                      </p:cBhvr>
                                      <p:to>
                                        <p:strVal val="hidden"/>
                                      </p:to>
                                    </p:set>
                                  </p:childTnLst>
                                </p:cTn>
                              </p:par>
                              <p:par>
                                <p:cTn id="282" presetID="10" presetClass="exit" presetSubtype="0" fill="hold" grpId="1" nodeType="withEffect">
                                  <p:stCondLst>
                                    <p:cond delay="0"/>
                                  </p:stCondLst>
                                  <p:iterate type="lt">
                                    <p:tmPct val="0"/>
                                  </p:iterate>
                                  <p:childTnLst>
                                    <p:animEffect transition="out" filter="fade">
                                      <p:cBhvr>
                                        <p:cTn id="283" dur="500"/>
                                        <p:tgtEl>
                                          <p:spTgt spid="127"/>
                                        </p:tgtEl>
                                      </p:cBhvr>
                                    </p:animEffect>
                                    <p:set>
                                      <p:cBhvr>
                                        <p:cTn id="284" dur="1" fill="hold">
                                          <p:stCondLst>
                                            <p:cond delay="499"/>
                                          </p:stCondLst>
                                        </p:cTn>
                                        <p:tgtEl>
                                          <p:spTgt spid="127"/>
                                        </p:tgtEl>
                                        <p:attrNameLst>
                                          <p:attrName>style.visibility</p:attrName>
                                        </p:attrNameLst>
                                      </p:cBhvr>
                                      <p:to>
                                        <p:strVal val="hidden"/>
                                      </p:to>
                                    </p:set>
                                  </p:childTnLst>
                                </p:cTn>
                              </p:par>
                            </p:childTnLst>
                          </p:cTn>
                        </p:par>
                        <p:par>
                          <p:cTn id="285" fill="hold">
                            <p:stCondLst>
                              <p:cond delay="1500"/>
                            </p:stCondLst>
                            <p:childTnLst>
                              <p:par>
                                <p:cTn id="286" presetID="10" presetClass="exit" presetSubtype="0" fill="hold" grpId="1" nodeType="afterEffect">
                                  <p:stCondLst>
                                    <p:cond delay="0"/>
                                  </p:stCondLst>
                                  <p:childTnLst>
                                    <p:animEffect transition="out" filter="fade">
                                      <p:cBhvr>
                                        <p:cTn id="287" dur="500"/>
                                        <p:tgtEl>
                                          <p:spTgt spid="15"/>
                                        </p:tgtEl>
                                      </p:cBhvr>
                                    </p:animEffect>
                                    <p:set>
                                      <p:cBhvr>
                                        <p:cTn id="288" dur="1" fill="hold">
                                          <p:stCondLst>
                                            <p:cond delay="499"/>
                                          </p:stCondLst>
                                        </p:cTn>
                                        <p:tgtEl>
                                          <p:spTgt spid="15"/>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500"/>
                                        <p:tgtEl>
                                          <p:spTgt spid="16"/>
                                        </p:tgtEl>
                                      </p:cBhvr>
                                    </p:animEffect>
                                    <p:set>
                                      <p:cBhvr>
                                        <p:cTn id="291" dur="1" fill="hold">
                                          <p:stCondLst>
                                            <p:cond delay="499"/>
                                          </p:stCondLst>
                                        </p:cTn>
                                        <p:tgtEl>
                                          <p:spTgt spid="16"/>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54"/>
                                        </p:tgtEl>
                                      </p:cBhvr>
                                    </p:animEffect>
                                    <p:set>
                                      <p:cBhvr>
                                        <p:cTn id="29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P spid="34" grpId="0" animBg="1"/>
      <p:bldP spid="34" grpId="1" animBg="1"/>
      <p:bldP spid="71" grpId="0" animBg="1"/>
      <p:bldP spid="71" grpId="1" animBg="1"/>
      <p:bldP spid="76" grpId="0" animBg="1"/>
      <p:bldP spid="76" grpId="1" animBg="1"/>
      <p:bldP spid="84" grpId="0" animBg="1"/>
      <p:bldP spid="84" grpId="1" animBg="1"/>
      <p:bldP spid="89" grpId="0" animBg="1"/>
      <p:bldP spid="89" grpId="1" animBg="1"/>
      <p:bldP spid="112" grpId="0" animBg="1"/>
      <p:bldP spid="112" grpId="1" animBg="1"/>
      <p:bldP spid="127" grpId="0" animBg="1"/>
      <p:bldP spid="127" grpId="1" animBg="1"/>
      <p:bldP spid="134" grpId="0" animBg="1"/>
      <p:bldP spid="1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endParaRPr lang="en-US" sz="2800" dirty="0"/>
          </a:p>
          <a:p>
            <a:pPr lvl="2"/>
            <a:endParaRPr lang="en-US" sz="2800" dirty="0"/>
          </a:p>
          <a:p>
            <a:pPr lvl="2"/>
            <a:endParaRPr lang="en-US" sz="2800" dirty="0"/>
          </a:p>
          <a:p>
            <a:pPr lvl="2"/>
            <a:endParaRPr lang="en-US" sz="2800" dirty="0"/>
          </a:p>
          <a:p>
            <a:pPr lvl="2"/>
            <a:endParaRPr lang="en-US" sz="2400" dirty="0"/>
          </a:p>
        </p:txBody>
      </p:sp>
      <p:pic>
        <p:nvPicPr>
          <p:cNvPr id="4" name="Picture 3">
            <a:extLst>
              <a:ext uri="{FF2B5EF4-FFF2-40B4-BE49-F238E27FC236}">
                <a16:creationId xmlns:a16="http://schemas.microsoft.com/office/drawing/2014/main" id="{79DBD1E9-2B47-4A71-9083-9C3B2F115DC0}"/>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Revisiting Halo</a:t>
            </a:r>
          </a:p>
        </p:txBody>
      </p:sp>
      <p:sp>
        <p:nvSpPr>
          <p:cNvPr id="6" name="Content Placeholder 7">
            <a:extLst>
              <a:ext uri="{FF2B5EF4-FFF2-40B4-BE49-F238E27FC236}">
                <a16:creationId xmlns:a16="http://schemas.microsoft.com/office/drawing/2014/main" id="{120EC326-85BA-4966-8E4F-40A3C58A0CF5}"/>
              </a:ext>
            </a:extLst>
          </p:cNvPr>
          <p:cNvSpPr txBox="1">
            <a:spLocks/>
          </p:cNvSpPr>
          <p:nvPr/>
        </p:nvSpPr>
        <p:spPr>
          <a:xfrm>
            <a:off x="303288" y="1863969"/>
            <a:ext cx="6147582" cy="246888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spcAft>
                <a:spcPts val="1200"/>
              </a:spcAft>
            </a:pPr>
            <a:r>
              <a:rPr lang="en-US" sz="2400" dirty="0"/>
              <a:t>Many Observations During a Match</a:t>
            </a:r>
          </a:p>
          <a:p>
            <a:pPr lvl="2">
              <a:spcAft>
                <a:spcPts val="1200"/>
              </a:spcAft>
            </a:pPr>
            <a:r>
              <a:rPr lang="en-US" sz="2400" dirty="0"/>
              <a:t>Duplicate Observations </a:t>
            </a:r>
            <a:r>
              <a:rPr lang="en-US" sz="1800" i="1" dirty="0"/>
              <a:t>(different perspectives)</a:t>
            </a:r>
          </a:p>
          <a:p>
            <a:pPr lvl="2">
              <a:spcAft>
                <a:spcPts val="1200"/>
              </a:spcAft>
            </a:pPr>
            <a:r>
              <a:rPr lang="en-US" sz="2400" dirty="0"/>
              <a:t>Easy to Accidentally Leak to Players</a:t>
            </a:r>
          </a:p>
          <a:p>
            <a:pPr lvl="2">
              <a:spcAft>
                <a:spcPts val="1200"/>
              </a:spcAft>
            </a:pPr>
            <a:r>
              <a:rPr lang="en-US" sz="2400" dirty="0"/>
              <a:t>Highly Competitive </a:t>
            </a:r>
            <a:br>
              <a:rPr lang="en-US" sz="2400" dirty="0"/>
            </a:br>
            <a:r>
              <a:rPr lang="en-US" sz="1800" i="1" dirty="0"/>
              <a:t>(including professional tournaments)</a:t>
            </a:r>
          </a:p>
        </p:txBody>
      </p:sp>
    </p:spTree>
    <p:extLst>
      <p:ext uri="{BB962C8B-B14F-4D97-AF65-F5344CB8AC3E}">
        <p14:creationId xmlns:p14="http://schemas.microsoft.com/office/powerpoint/2010/main" val="241767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Summary</a:t>
            </a:r>
          </a:p>
        </p:txBody>
      </p:sp>
      <p:sp>
        <p:nvSpPr>
          <p:cNvPr id="6" name="Content Placeholder 7">
            <a:extLst>
              <a:ext uri="{FF2B5EF4-FFF2-40B4-BE49-F238E27FC236}">
                <a16:creationId xmlns:a16="http://schemas.microsoft.com/office/drawing/2014/main" id="{120EC326-85BA-4966-8E4F-40A3C58A0CF5}"/>
              </a:ext>
            </a:extLst>
          </p:cNvPr>
          <p:cNvSpPr txBox="1">
            <a:spLocks/>
          </p:cNvSpPr>
          <p:nvPr/>
        </p:nvSpPr>
        <p:spPr>
          <a:xfrm>
            <a:off x="303288" y="1522072"/>
            <a:ext cx="6147582" cy="48603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spcAft>
                <a:spcPts val="1200"/>
              </a:spcAft>
            </a:pPr>
            <a:r>
              <a:rPr lang="en-US" sz="2400" dirty="0"/>
              <a:t>Cheat Detection is a Great Addition for Security</a:t>
            </a:r>
          </a:p>
          <a:p>
            <a:pPr lvl="2">
              <a:spcAft>
                <a:spcPts val="1200"/>
              </a:spcAft>
            </a:pPr>
            <a:r>
              <a:rPr lang="en-US" sz="2400" dirty="0"/>
              <a:t>Nearly Free Labor Helps Control Cost</a:t>
            </a:r>
          </a:p>
          <a:p>
            <a:pPr lvl="2">
              <a:spcAft>
                <a:spcPts val="1200"/>
              </a:spcAft>
            </a:pPr>
            <a:r>
              <a:rPr lang="en-US" sz="2400" dirty="0"/>
              <a:t>Cheaters </a:t>
            </a:r>
            <a:r>
              <a:rPr lang="en-US" sz="2400" dirty="0" err="1"/>
              <a:t>Gonna</a:t>
            </a:r>
            <a:r>
              <a:rPr lang="en-US" sz="2400" dirty="0"/>
              <a:t> Cheat</a:t>
            </a:r>
          </a:p>
          <a:p>
            <a:pPr lvl="2">
              <a:spcAft>
                <a:spcPts val="1200"/>
              </a:spcAft>
            </a:pPr>
            <a:r>
              <a:rPr lang="en-US" sz="2400" dirty="0"/>
              <a:t>Blockchain Is a Peer-to-Peer Platform</a:t>
            </a:r>
          </a:p>
          <a:p>
            <a:pPr lvl="2">
              <a:spcAft>
                <a:spcPts val="0"/>
              </a:spcAft>
            </a:pPr>
            <a:r>
              <a:rPr lang="en-US" sz="2400" dirty="0"/>
              <a:t>Blockchain Doesn’t Mean:</a:t>
            </a:r>
          </a:p>
          <a:p>
            <a:pPr lvl="3">
              <a:spcAft>
                <a:spcPts val="0"/>
              </a:spcAft>
            </a:pPr>
            <a:r>
              <a:rPr lang="en-US" sz="2200" dirty="0"/>
              <a:t>Cryptocurrency</a:t>
            </a:r>
          </a:p>
          <a:p>
            <a:pPr lvl="3">
              <a:spcAft>
                <a:spcPts val="0"/>
              </a:spcAft>
            </a:pPr>
            <a:r>
              <a:rPr lang="en-US" sz="2200" dirty="0"/>
              <a:t>Massive Hardware Use</a:t>
            </a:r>
          </a:p>
          <a:p>
            <a:pPr lvl="3">
              <a:spcAft>
                <a:spcPts val="1200"/>
              </a:spcAft>
            </a:pPr>
            <a:r>
              <a:rPr lang="en-US" sz="2200" dirty="0"/>
              <a:t>Incredibly Slow Throughput</a:t>
            </a:r>
          </a:p>
          <a:p>
            <a:pPr lvl="2">
              <a:spcAft>
                <a:spcPts val="1200"/>
              </a:spcAft>
            </a:pPr>
            <a:r>
              <a:rPr lang="en-US" sz="2400" dirty="0"/>
              <a:t>Simple is Fast;  Complex is Less Fast</a:t>
            </a:r>
          </a:p>
          <a:p>
            <a:pPr lvl="2">
              <a:spcAft>
                <a:spcPts val="1200"/>
              </a:spcAft>
            </a:pPr>
            <a:endParaRPr lang="en-US" sz="2400" dirty="0"/>
          </a:p>
          <a:p>
            <a:pPr lvl="2">
              <a:spcAft>
                <a:spcPts val="1200"/>
              </a:spcAft>
            </a:pPr>
            <a:endParaRPr lang="en-US" sz="1800" i="1" dirty="0"/>
          </a:p>
        </p:txBody>
      </p:sp>
      <p:pic>
        <p:nvPicPr>
          <p:cNvPr id="2" name="Picture 1">
            <a:extLst>
              <a:ext uri="{FF2B5EF4-FFF2-40B4-BE49-F238E27FC236}">
                <a16:creationId xmlns:a16="http://schemas.microsoft.com/office/drawing/2014/main" id="{FC9CAE8C-3678-4A56-924F-26C37E2BF276}"/>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0839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References</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70338" y="1522072"/>
            <a:ext cx="6513342" cy="5157058"/>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400" dirty="0"/>
              <a:t>General </a:t>
            </a:r>
            <a:endParaRPr lang="en-US" sz="2400" dirty="0">
              <a:hlinkClick r:id="rId3"/>
            </a:endParaRPr>
          </a:p>
          <a:p>
            <a:pPr lvl="3"/>
            <a:r>
              <a:rPr lang="en-US" sz="1600" dirty="0">
                <a:hlinkClick r:id="rId3"/>
              </a:rPr>
              <a:t>The Cheater’s High </a:t>
            </a:r>
            <a:r>
              <a:rPr lang="en-US" sz="1600" i="1" dirty="0">
                <a:hlinkClick r:id="rId3"/>
              </a:rPr>
              <a:t>(pdf)</a:t>
            </a:r>
            <a:endParaRPr lang="en-US" sz="1600" i="1" dirty="0"/>
          </a:p>
          <a:p>
            <a:pPr lvl="2"/>
            <a:endParaRPr lang="en-US" sz="1800" i="1" dirty="0"/>
          </a:p>
          <a:p>
            <a:pPr marL="66675" lvl="2" indent="0">
              <a:buNone/>
            </a:pPr>
            <a:r>
              <a:rPr lang="en-US" sz="2400" dirty="0"/>
              <a:t>Blockchain Concepts</a:t>
            </a:r>
          </a:p>
          <a:p>
            <a:pPr lvl="3"/>
            <a:r>
              <a:rPr lang="en-US" sz="1600" dirty="0">
                <a:hlinkClick r:id="rId4"/>
              </a:rPr>
              <a:t>Byzantine Fault Tolerance (Wikipedia)</a:t>
            </a:r>
            <a:endParaRPr lang="en-US" sz="1600" dirty="0"/>
          </a:p>
          <a:p>
            <a:pPr lvl="3"/>
            <a:r>
              <a:rPr lang="en-US" sz="1600" dirty="0">
                <a:hlinkClick r:id="rId5"/>
              </a:rPr>
              <a:t>BFT in the Blockchain Context</a:t>
            </a:r>
            <a:endParaRPr lang="en-US" sz="1600" dirty="0"/>
          </a:p>
          <a:p>
            <a:pPr lvl="3"/>
            <a:r>
              <a:rPr lang="en-US" sz="1600" dirty="0">
                <a:hlinkClick r:id="rId6"/>
              </a:rPr>
              <a:t>A (short) Guide to Consensus Protocols</a:t>
            </a:r>
            <a:endParaRPr lang="en-US" sz="1600" dirty="0"/>
          </a:p>
          <a:p>
            <a:pPr lvl="2"/>
            <a:endParaRPr lang="en-US" sz="1800" dirty="0"/>
          </a:p>
          <a:p>
            <a:pPr marL="66675" lvl="2" indent="0">
              <a:buNone/>
            </a:pPr>
            <a:r>
              <a:rPr lang="en-US" sz="2400" dirty="0"/>
              <a:t>Technical</a:t>
            </a:r>
          </a:p>
          <a:p>
            <a:pPr lvl="3"/>
            <a:r>
              <a:rPr lang="en-US" sz="1600" dirty="0">
                <a:hlinkClick r:id="rId7"/>
              </a:rPr>
              <a:t>Tendermint Documentation</a:t>
            </a:r>
            <a:endParaRPr lang="en-US" sz="1600" dirty="0"/>
          </a:p>
          <a:p>
            <a:pPr lvl="3"/>
            <a:r>
              <a:rPr lang="en-US" sz="1600" dirty="0">
                <a:hlinkClick r:id="rId8"/>
              </a:rPr>
              <a:t>Application Blockchain Interface Specification</a:t>
            </a:r>
            <a:endParaRPr lang="en-US" sz="1600" dirty="0"/>
          </a:p>
        </p:txBody>
      </p:sp>
      <p:pic>
        <p:nvPicPr>
          <p:cNvPr id="2" name="Picture 1">
            <a:extLst>
              <a:ext uri="{FF2B5EF4-FFF2-40B4-BE49-F238E27FC236}">
                <a16:creationId xmlns:a16="http://schemas.microsoft.com/office/drawing/2014/main" id="{C00D8B99-8CA0-407A-B741-FA4B41740590}"/>
              </a:ext>
            </a:extLst>
          </p:cNvPr>
          <p:cNvPicPr>
            <a:picLocks noChangeAspect="1"/>
          </p:cNvPicPr>
          <p:nvPr/>
        </p:nvPicPr>
        <p:blipFill>
          <a:blip r:embed="rId9"/>
          <a:stretch>
            <a:fillRect/>
          </a:stretch>
        </p:blipFill>
        <p:spPr>
          <a:xfrm>
            <a:off x="6667500" y="0"/>
            <a:ext cx="5524500" cy="6858000"/>
          </a:xfrm>
          <a:prstGeom prst="rect">
            <a:avLst/>
          </a:prstGeom>
        </p:spPr>
      </p:pic>
    </p:spTree>
    <p:extLst>
      <p:ext uri="{BB962C8B-B14F-4D97-AF65-F5344CB8AC3E}">
        <p14:creationId xmlns:p14="http://schemas.microsoft.com/office/powerpoint/2010/main" val="148944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About This Talk</a:t>
            </a:r>
          </a:p>
        </p:txBody>
      </p:sp>
      <p:sp>
        <p:nvSpPr>
          <p:cNvPr id="21" name="Content Placeholder 7">
            <a:extLst>
              <a:ext uri="{FF2B5EF4-FFF2-40B4-BE49-F238E27FC236}">
                <a16:creationId xmlns:a16="http://schemas.microsoft.com/office/drawing/2014/main" id="{74B1FB6C-CEE6-4A74-8034-CA37E61B6125}"/>
              </a:ext>
            </a:extLst>
          </p:cNvPr>
          <p:cNvSpPr txBox="1">
            <a:spLocks/>
          </p:cNvSpPr>
          <p:nvPr/>
        </p:nvSpPr>
        <p:spPr>
          <a:xfrm>
            <a:off x="303288" y="1634444"/>
            <a:ext cx="6147582" cy="474650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Conversational Style</a:t>
            </a:r>
          </a:p>
          <a:p>
            <a:pPr lvl="2"/>
            <a:r>
              <a:rPr lang="en-US" sz="2800" dirty="0"/>
              <a:t>No Bitcoin or Cryptocurrencies</a:t>
            </a:r>
          </a:p>
          <a:p>
            <a:pPr lvl="2"/>
            <a:r>
              <a:rPr lang="en-US" sz="2800" dirty="0"/>
              <a:t>Architectural Level</a:t>
            </a:r>
          </a:p>
          <a:p>
            <a:pPr lvl="2"/>
            <a:r>
              <a:rPr lang="en-US" sz="2800" dirty="0"/>
              <a:t>Not a How-To-Guide</a:t>
            </a:r>
          </a:p>
          <a:p>
            <a:pPr lvl="2"/>
            <a:r>
              <a:rPr lang="en-US" sz="2800" dirty="0"/>
              <a:t>Blockchain Agnostic</a:t>
            </a:r>
          </a:p>
          <a:p>
            <a:pPr lvl="2"/>
            <a:r>
              <a:rPr lang="en-US" sz="2800" dirty="0"/>
              <a:t>“Halo” == Halo 5: Guardians</a:t>
            </a:r>
          </a:p>
        </p:txBody>
      </p:sp>
      <p:pic>
        <p:nvPicPr>
          <p:cNvPr id="22" name="Picture 21">
            <a:extLst>
              <a:ext uri="{FF2B5EF4-FFF2-40B4-BE49-F238E27FC236}">
                <a16:creationId xmlns:a16="http://schemas.microsoft.com/office/drawing/2014/main" id="{3ACA89AB-6881-4A97-982F-1E52504BBC7C}"/>
              </a:ext>
            </a:extLst>
          </p:cNvPr>
          <p:cNvPicPr>
            <a:picLocks noChangeAspect="1"/>
          </p:cNvPicPr>
          <p:nvPr/>
        </p:nvPicPr>
        <p:blipFill>
          <a:blip r:embed="rId3"/>
          <a:stretch>
            <a:fillRect/>
          </a:stretch>
        </p:blipFill>
        <p:spPr>
          <a:xfrm>
            <a:off x="6683819" y="0"/>
            <a:ext cx="5508181" cy="6858000"/>
          </a:xfrm>
          <a:prstGeom prst="rect">
            <a:avLst/>
          </a:prstGeom>
        </p:spPr>
      </p:pic>
    </p:spTree>
    <p:extLst>
      <p:ext uri="{BB962C8B-B14F-4D97-AF65-F5344CB8AC3E}">
        <p14:creationId xmlns:p14="http://schemas.microsoft.com/office/powerpoint/2010/main" val="394720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fade">
                                      <p:cBhvr>
                                        <p:cTn id="3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3DBA0521-1710-490D-9AE3-0ADF91837566}"/>
              </a:ext>
            </a:extLst>
          </p:cNvPr>
          <p:cNvSpPr txBox="1">
            <a:spLocks/>
          </p:cNvSpPr>
          <p:nvPr/>
        </p:nvSpPr>
        <p:spPr>
          <a:xfrm>
            <a:off x="457200" y="4598373"/>
            <a:ext cx="3543300" cy="39251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Jesse Squire</a:t>
            </a:r>
          </a:p>
        </p:txBody>
      </p:sp>
      <p:sp>
        <p:nvSpPr>
          <p:cNvPr id="3" name="Text Placeholder 7">
            <a:extLst>
              <a:ext uri="{FF2B5EF4-FFF2-40B4-BE49-F238E27FC236}">
                <a16:creationId xmlns:a16="http://schemas.microsoft.com/office/drawing/2014/main" id="{ACD2EDAC-734F-465A-84C9-24AE13132026}"/>
              </a:ext>
            </a:extLst>
          </p:cNvPr>
          <p:cNvSpPr txBox="1">
            <a:spLocks/>
          </p:cNvSpPr>
          <p:nvPr/>
        </p:nvSpPr>
        <p:spPr>
          <a:xfrm>
            <a:off x="457200" y="4990883"/>
            <a:ext cx="4388400"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Senior Software Engineer, Microsoft</a:t>
            </a:r>
          </a:p>
        </p:txBody>
      </p:sp>
      <p:pic>
        <p:nvPicPr>
          <p:cNvPr id="4" name="Picture Placeholder 2">
            <a:extLst>
              <a:ext uri="{FF2B5EF4-FFF2-40B4-BE49-F238E27FC236}">
                <a16:creationId xmlns:a16="http://schemas.microsoft.com/office/drawing/2014/main" id="{2EB415C6-F836-40C9-8F41-D396FEF776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7200" y="3070588"/>
            <a:ext cx="1524000" cy="1524000"/>
          </a:xfrm>
          <a:prstGeom prst="ellipse">
            <a:avLst/>
          </a:prstGeom>
          <a:effectLst>
            <a:outerShdw blurRad="50800" dist="38100" dir="2700000" algn="tl" rotWithShape="0">
              <a:prstClr val="black">
                <a:alpha val="40000"/>
              </a:prstClr>
            </a:outerShdw>
          </a:effectLst>
        </p:spPr>
      </p:pic>
      <p:graphicFrame>
        <p:nvGraphicFramePr>
          <p:cNvPr id="5" name="Table 4">
            <a:extLst>
              <a:ext uri="{FF2B5EF4-FFF2-40B4-BE49-F238E27FC236}">
                <a16:creationId xmlns:a16="http://schemas.microsoft.com/office/drawing/2014/main" id="{F7C6D238-22E0-44EE-87F3-AE5014B1BF1A}"/>
              </a:ext>
            </a:extLst>
          </p:cNvPr>
          <p:cNvGraphicFramePr>
            <a:graphicFrameLocks noGrp="1"/>
          </p:cNvGraphicFramePr>
          <p:nvPr>
            <p:extLst>
              <p:ext uri="{D42A27DB-BD31-4B8C-83A1-F6EECF244321}">
                <p14:modId xmlns:p14="http://schemas.microsoft.com/office/powerpoint/2010/main" val="1129657064"/>
              </p:ext>
            </p:extLst>
          </p:nvPr>
        </p:nvGraphicFramePr>
        <p:xfrm>
          <a:off x="5727307" y="4032628"/>
          <a:ext cx="6187441" cy="1524000"/>
        </p:xfrm>
        <a:graphic>
          <a:graphicData uri="http://schemas.openxmlformats.org/drawingml/2006/table">
            <a:tbl>
              <a:tblPr firstRow="1" bandRow="1">
                <a:tableStyleId>{2D5ABB26-0587-4C30-8999-92F81FD0307C}</a:tableStyleId>
              </a:tblPr>
              <a:tblGrid>
                <a:gridCol w="1320019">
                  <a:extLst>
                    <a:ext uri="{9D8B030D-6E8A-4147-A177-3AD203B41FA5}">
                      <a16:colId xmlns:a16="http://schemas.microsoft.com/office/drawing/2014/main" val="851954570"/>
                    </a:ext>
                  </a:extLst>
                </a:gridCol>
                <a:gridCol w="4867422">
                  <a:extLst>
                    <a:ext uri="{9D8B030D-6E8A-4147-A177-3AD203B41FA5}">
                      <a16:colId xmlns:a16="http://schemas.microsoft.com/office/drawing/2014/main" val="899386509"/>
                    </a:ext>
                  </a:extLst>
                </a:gridCol>
              </a:tblGrid>
              <a:tr h="370840">
                <a:tc>
                  <a:txBody>
                    <a:bodyPr/>
                    <a:lstStyle/>
                    <a:p>
                      <a:r>
                        <a:rPr lang="en-US" dirty="0">
                          <a:solidFill>
                            <a:schemeClr val="accent2"/>
                          </a:solidFill>
                        </a:rPr>
                        <a:t>Twitter:</a:t>
                      </a:r>
                    </a:p>
                  </a:txBody>
                  <a:tcPr/>
                </a:tc>
                <a:tc>
                  <a:txBody>
                    <a:bodyPr/>
                    <a:lstStyle/>
                    <a:p>
                      <a:r>
                        <a:rPr lang="en-US" dirty="0"/>
                        <a:t>@</a:t>
                      </a:r>
                      <a:r>
                        <a:rPr lang="en-US" dirty="0" err="1"/>
                        <a:t>Jesse_Squire</a:t>
                      </a:r>
                      <a:endParaRPr lang="en-US" dirty="0"/>
                    </a:p>
                  </a:txBody>
                  <a:tcPr/>
                </a:tc>
                <a:extLst>
                  <a:ext uri="{0D108BD9-81ED-4DB2-BD59-A6C34878D82A}">
                    <a16:rowId xmlns:a16="http://schemas.microsoft.com/office/drawing/2014/main" val="3711237434"/>
                  </a:ext>
                </a:extLst>
              </a:tr>
              <a:tr h="306857">
                <a:tc>
                  <a:txBody>
                    <a:bodyPr/>
                    <a:lstStyle/>
                    <a:p>
                      <a:r>
                        <a:rPr lang="en-US" dirty="0">
                          <a:solidFill>
                            <a:schemeClr val="accent2"/>
                          </a:solidFill>
                        </a:rPr>
                        <a:t>GitHub:</a:t>
                      </a:r>
                    </a:p>
                  </a:txBody>
                  <a:tcPr/>
                </a:tc>
                <a:tc>
                  <a:txBody>
                    <a:bodyPr/>
                    <a:lstStyle/>
                    <a:p>
                      <a:r>
                        <a:rPr lang="en-US" u="none" dirty="0">
                          <a:solidFill>
                            <a:schemeClr val="tx1"/>
                          </a:solidFill>
                        </a:rPr>
                        <a:t>https://www.github.com/jsquire</a:t>
                      </a:r>
                    </a:p>
                  </a:txBody>
                  <a:tcPr/>
                </a:tc>
                <a:extLst>
                  <a:ext uri="{0D108BD9-81ED-4DB2-BD59-A6C34878D82A}">
                    <a16:rowId xmlns:a16="http://schemas.microsoft.com/office/drawing/2014/main" val="2358093281"/>
                  </a:ext>
                </a:extLst>
              </a:tr>
              <a:tr h="370840">
                <a:tc>
                  <a:txBody>
                    <a:bodyPr/>
                    <a:lstStyle/>
                    <a:p>
                      <a:r>
                        <a:rPr lang="en-US" dirty="0">
                          <a:solidFill>
                            <a:schemeClr val="accent2"/>
                          </a:solidFill>
                        </a:rPr>
                        <a:t>LinkedIn:</a:t>
                      </a:r>
                    </a:p>
                  </a:txBody>
                  <a:tcPr/>
                </a:tc>
                <a:tc>
                  <a:txBody>
                    <a:bodyPr/>
                    <a:lstStyle/>
                    <a:p>
                      <a:r>
                        <a:rPr lang="en-US" u="none" dirty="0">
                          <a:solidFill>
                            <a:schemeClr val="tx1"/>
                          </a:solidFill>
                        </a:rPr>
                        <a:t>https://www.linkedin.com/in/JesseSquire</a:t>
                      </a:r>
                    </a:p>
                  </a:txBody>
                  <a:tcPr/>
                </a:tc>
                <a:extLst>
                  <a:ext uri="{0D108BD9-81ED-4DB2-BD59-A6C34878D82A}">
                    <a16:rowId xmlns:a16="http://schemas.microsoft.com/office/drawing/2014/main" val="12771827"/>
                  </a:ext>
                </a:extLst>
              </a:tr>
              <a:tr h="370840">
                <a:tc>
                  <a:txBody>
                    <a:bodyPr/>
                    <a:lstStyle/>
                    <a:p>
                      <a:r>
                        <a:rPr lang="en-US" dirty="0">
                          <a:solidFill>
                            <a:schemeClr val="accent2"/>
                          </a:solidFill>
                        </a:rPr>
                        <a:t>Biography:</a:t>
                      </a:r>
                    </a:p>
                  </a:txBody>
                  <a:tcPr/>
                </a:tc>
                <a:tc>
                  <a:txBody>
                    <a:bodyPr/>
                    <a:lstStyle/>
                    <a:p>
                      <a:r>
                        <a:rPr lang="en-US" u="none" dirty="0">
                          <a:solidFill>
                            <a:schemeClr val="tx1"/>
                          </a:solidFill>
                        </a:rPr>
                        <a:t>https://www.jessesquire.com/about</a:t>
                      </a:r>
                    </a:p>
                  </a:txBody>
                  <a:tcPr/>
                </a:tc>
                <a:extLst>
                  <a:ext uri="{0D108BD9-81ED-4DB2-BD59-A6C34878D82A}">
                    <a16:rowId xmlns:a16="http://schemas.microsoft.com/office/drawing/2014/main" val="1574093685"/>
                  </a:ext>
                </a:extLst>
              </a:tr>
            </a:tbl>
          </a:graphicData>
        </a:graphic>
      </p:graphicFrame>
      <p:cxnSp>
        <p:nvCxnSpPr>
          <p:cNvPr id="7" name="Straight Connector 6">
            <a:extLst>
              <a:ext uri="{FF2B5EF4-FFF2-40B4-BE49-F238E27FC236}">
                <a16:creationId xmlns:a16="http://schemas.microsoft.com/office/drawing/2014/main" id="{4BA865E4-2E91-4DB0-BF8C-F9B22C30590A}"/>
              </a:ext>
            </a:extLst>
          </p:cNvPr>
          <p:cNvCxnSpPr>
            <a:cxnSpLocks/>
          </p:cNvCxnSpPr>
          <p:nvPr/>
        </p:nvCxnSpPr>
        <p:spPr>
          <a:xfrm>
            <a:off x="5244822" y="3827214"/>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03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Problem Statement</a:t>
            </a:r>
          </a:p>
        </p:txBody>
      </p:sp>
      <p:sp>
        <p:nvSpPr>
          <p:cNvPr id="21" name="Content Placeholder 7">
            <a:extLst>
              <a:ext uri="{FF2B5EF4-FFF2-40B4-BE49-F238E27FC236}">
                <a16:creationId xmlns:a16="http://schemas.microsoft.com/office/drawing/2014/main" id="{74B1FB6C-CEE6-4A74-8034-CA37E61B6125}"/>
              </a:ext>
            </a:extLst>
          </p:cNvPr>
          <p:cNvSpPr txBox="1">
            <a:spLocks/>
          </p:cNvSpPr>
          <p:nvPr/>
        </p:nvSpPr>
        <p:spPr>
          <a:xfrm>
            <a:off x="154745" y="1634444"/>
            <a:ext cx="6296125" cy="474650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Cheat Detection vs. Prevention</a:t>
            </a:r>
          </a:p>
          <a:p>
            <a:pPr lvl="2"/>
            <a:endParaRPr lang="en-US" sz="2800" dirty="0"/>
          </a:p>
          <a:p>
            <a:pPr marL="66675" lvl="2" indent="0">
              <a:buNone/>
            </a:pPr>
            <a:r>
              <a:rPr lang="en-US" sz="2800" dirty="0"/>
              <a:t>Goals</a:t>
            </a:r>
          </a:p>
          <a:p>
            <a:pPr lvl="3"/>
            <a:r>
              <a:rPr lang="en-US" sz="2400" dirty="0"/>
              <a:t>Accept that Players will Cheat</a:t>
            </a:r>
          </a:p>
          <a:p>
            <a:pPr lvl="3"/>
            <a:r>
              <a:rPr lang="en-US" sz="2400" dirty="0"/>
              <a:t>Give Players the Benefit of the Doubt</a:t>
            </a:r>
          </a:p>
          <a:p>
            <a:pPr lvl="3"/>
            <a:r>
              <a:rPr lang="en-US" sz="2400" dirty="0"/>
              <a:t>Be Conservative</a:t>
            </a:r>
          </a:p>
          <a:p>
            <a:pPr lvl="3"/>
            <a:r>
              <a:rPr lang="en-US" sz="2400" dirty="0"/>
              <a:t>Punishment Should Fit the Crime</a:t>
            </a:r>
          </a:p>
          <a:p>
            <a:pPr lvl="3"/>
            <a:endParaRPr lang="en-US" sz="2400" dirty="0"/>
          </a:p>
        </p:txBody>
      </p:sp>
      <p:pic>
        <p:nvPicPr>
          <p:cNvPr id="4" name="Picture 3">
            <a:extLst>
              <a:ext uri="{FF2B5EF4-FFF2-40B4-BE49-F238E27FC236}">
                <a16:creationId xmlns:a16="http://schemas.microsoft.com/office/drawing/2014/main" id="{BFBF2FA3-3C32-489C-AF96-8F77476B38DE}"/>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34117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Effect transition="in" filter="fade">
                                      <p:cBhvr>
                                        <p:cTn id="22" dur="500"/>
                                        <p:tgtEl>
                                          <p:spTgt spid="2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animEffect transition="in" filter="fade">
                                      <p:cBhvr>
                                        <p:cTn id="27" dur="500"/>
                                        <p:tgtEl>
                                          <p:spTgt spid="2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6" end="6"/>
                                            </p:txEl>
                                          </p:spTgt>
                                        </p:tgtEl>
                                        <p:attrNameLst>
                                          <p:attrName>style.visibility</p:attrName>
                                        </p:attrNameLst>
                                      </p:cBhvr>
                                      <p:to>
                                        <p:strVal val="visible"/>
                                      </p:to>
                                    </p:set>
                                    <p:animEffect transition="in" filter="fade">
                                      <p:cBhvr>
                                        <p:cTn id="3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1DF41-9A2A-49B2-9C85-EE5BCD94D9C8}"/>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Cheat Detection</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1223890"/>
            <a:ext cx="6147582" cy="5157058"/>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Understand What Happened</a:t>
            </a:r>
          </a:p>
          <a:p>
            <a:pPr marL="66675" lvl="2" indent="0">
              <a:buNone/>
            </a:pPr>
            <a:endParaRPr lang="en-US" sz="2800" dirty="0"/>
          </a:p>
          <a:p>
            <a:pPr marL="66675" lvl="2" indent="0">
              <a:buNone/>
            </a:pPr>
            <a:r>
              <a:rPr lang="en-US" sz="2800" dirty="0"/>
              <a:t>Challenges</a:t>
            </a:r>
          </a:p>
          <a:p>
            <a:pPr lvl="3"/>
            <a:r>
              <a:rPr lang="en-US" sz="2400" dirty="0"/>
              <a:t>Missed Observations</a:t>
            </a:r>
          </a:p>
          <a:p>
            <a:pPr lvl="3"/>
            <a:r>
              <a:rPr lang="en-US" sz="2400" dirty="0"/>
              <a:t>Out-of-Order Observations</a:t>
            </a:r>
          </a:p>
          <a:p>
            <a:pPr lvl="3"/>
            <a:r>
              <a:rPr lang="en-US" sz="2400" dirty="0"/>
              <a:t>Multiple Perspectives </a:t>
            </a:r>
            <a:r>
              <a:rPr lang="en-US" sz="2000" i="1" dirty="0"/>
              <a:t>(clients / server)</a:t>
            </a:r>
          </a:p>
          <a:p>
            <a:pPr lvl="3"/>
            <a:r>
              <a:rPr lang="en-US" sz="2400" dirty="0"/>
              <a:t>Misleading Observations</a:t>
            </a:r>
          </a:p>
          <a:p>
            <a:pPr lvl="3"/>
            <a:endParaRPr lang="en-US" sz="2400" dirty="0"/>
          </a:p>
        </p:txBody>
      </p:sp>
    </p:spTree>
    <p:extLst>
      <p:ext uri="{BB962C8B-B14F-4D97-AF65-F5344CB8AC3E}">
        <p14:creationId xmlns:p14="http://schemas.microsoft.com/office/powerpoint/2010/main" val="20239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Halo’s Dedicated Server</a:t>
            </a:r>
          </a:p>
          <a:p>
            <a:pPr lvl="2"/>
            <a:r>
              <a:rPr lang="en-US" sz="2800" dirty="0"/>
              <a:t>Telemetry</a:t>
            </a:r>
          </a:p>
          <a:p>
            <a:pPr lvl="2"/>
            <a:r>
              <a:rPr lang="en-US" sz="2800" dirty="0"/>
              <a:t>Processing Pipeline</a:t>
            </a:r>
          </a:p>
          <a:p>
            <a:pPr lvl="2"/>
            <a:endParaRPr lang="en-US" sz="2800" dirty="0"/>
          </a:p>
          <a:p>
            <a:pPr lvl="2"/>
            <a:endParaRPr lang="en-US" sz="2800" dirty="0"/>
          </a:p>
          <a:p>
            <a:pPr marL="66675" lvl="2" indent="0" algn="ctr">
              <a:buNone/>
            </a:pPr>
            <a:r>
              <a:rPr lang="en-US" sz="6000" dirty="0">
                <a:solidFill>
                  <a:srgbClr val="00B050"/>
                </a:solidFill>
              </a:rPr>
              <a:t>$$$</a:t>
            </a:r>
          </a:p>
          <a:p>
            <a:pPr lvl="2"/>
            <a:endParaRPr lang="en-US" sz="2800" dirty="0"/>
          </a:p>
          <a:p>
            <a:pPr lvl="2"/>
            <a:endParaRPr lang="en-US" sz="2800" dirty="0"/>
          </a:p>
          <a:p>
            <a:pPr lvl="2"/>
            <a:endParaRPr lang="en-US" sz="2400" dirty="0"/>
          </a:p>
        </p:txBody>
      </p:sp>
      <p:pic>
        <p:nvPicPr>
          <p:cNvPr id="4" name="Picture 3">
            <a:extLst>
              <a:ext uri="{FF2B5EF4-FFF2-40B4-BE49-F238E27FC236}">
                <a16:creationId xmlns:a16="http://schemas.microsoft.com/office/drawing/2014/main" id="{79DBD1E9-2B47-4A71-9083-9C3B2F115DC0}"/>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How Halo Does </a:t>
            </a:r>
          </a:p>
          <a:p>
            <a:r>
              <a:rPr lang="en-US" sz="5400" dirty="0">
                <a:solidFill>
                  <a:schemeClr val="accent2"/>
                </a:solidFill>
              </a:rPr>
              <a:t>         Cheat Detection</a:t>
            </a:r>
          </a:p>
        </p:txBody>
      </p:sp>
    </p:spTree>
    <p:extLst>
      <p:ext uri="{BB962C8B-B14F-4D97-AF65-F5344CB8AC3E}">
        <p14:creationId xmlns:p14="http://schemas.microsoft.com/office/powerpoint/2010/main" val="361439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Ask Players to Help</a:t>
            </a:r>
          </a:p>
          <a:p>
            <a:pPr marL="66675" lvl="2" indent="0">
              <a:buNone/>
            </a:pPr>
            <a:endParaRPr lang="en-US" sz="2800" dirty="0"/>
          </a:p>
          <a:p>
            <a:pPr marL="66675" lvl="2" indent="0">
              <a:buNone/>
            </a:pPr>
            <a:r>
              <a:rPr lang="en-US" sz="2800" dirty="0"/>
              <a:t>Concerns</a:t>
            </a:r>
          </a:p>
          <a:p>
            <a:pPr lvl="3"/>
            <a:r>
              <a:rPr lang="en-US" sz="2400" dirty="0"/>
              <a:t>Security</a:t>
            </a:r>
          </a:p>
          <a:p>
            <a:pPr lvl="3"/>
            <a:r>
              <a:rPr lang="en-US" sz="2400" dirty="0" err="1"/>
              <a:t>Griefing</a:t>
            </a:r>
            <a:r>
              <a:rPr lang="en-US" sz="2400" dirty="0"/>
              <a:t> and Collusion</a:t>
            </a:r>
          </a:p>
          <a:p>
            <a:pPr lvl="3"/>
            <a:r>
              <a:rPr lang="en-US" sz="2400" dirty="0"/>
              <a:t>Cost</a:t>
            </a:r>
          </a:p>
          <a:p>
            <a:pPr lvl="2"/>
            <a:endParaRPr lang="en-US" sz="2800" dirty="0"/>
          </a:p>
          <a:p>
            <a:pPr lvl="2"/>
            <a:endParaRPr lang="en-US" sz="2800" dirty="0"/>
          </a:p>
          <a:p>
            <a:pPr lvl="2"/>
            <a:endParaRPr lang="en-US" sz="2800" dirty="0"/>
          </a:p>
          <a:p>
            <a:pPr lvl="2"/>
            <a:endParaRPr lang="en-US" sz="2800" dirty="0"/>
          </a:p>
          <a:p>
            <a:pPr lvl="2"/>
            <a:endParaRPr lang="en-US" sz="2400" dirty="0"/>
          </a:p>
        </p:txBody>
      </p:sp>
      <p:pic>
        <p:nvPicPr>
          <p:cNvPr id="6" name="Picture 5">
            <a:extLst>
              <a:ext uri="{FF2B5EF4-FFF2-40B4-BE49-F238E27FC236}">
                <a16:creationId xmlns:a16="http://schemas.microsoft.com/office/drawing/2014/main" id="{3461E447-F73B-4740-862E-65E28D14C90D}"/>
              </a:ext>
            </a:extLst>
          </p:cNvPr>
          <p:cNvPicPr>
            <a:picLocks noChangeAspect="1"/>
          </p:cNvPicPr>
          <p:nvPr/>
        </p:nvPicPr>
        <p:blipFill>
          <a:blip r:embed="rId3"/>
          <a:stretch>
            <a:fillRect/>
          </a:stretch>
        </p:blipFill>
        <p:spPr>
          <a:xfrm>
            <a:off x="675469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Can We Share </a:t>
            </a:r>
          </a:p>
          <a:p>
            <a:r>
              <a:rPr lang="en-US" sz="5400" dirty="0">
                <a:solidFill>
                  <a:schemeClr val="accent2"/>
                </a:solidFill>
              </a:rPr>
              <a:t>     the Responsibility?</a:t>
            </a:r>
          </a:p>
        </p:txBody>
      </p:sp>
    </p:spTree>
    <p:extLst>
      <p:ext uri="{BB962C8B-B14F-4D97-AF65-F5344CB8AC3E}">
        <p14:creationId xmlns:p14="http://schemas.microsoft.com/office/powerpoint/2010/main" val="21327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Distributed Processing</a:t>
            </a:r>
          </a:p>
          <a:p>
            <a:pPr lvl="2"/>
            <a:r>
              <a:rPr lang="en-US" sz="2800" dirty="0"/>
              <a:t>Peer-to-Peer Functionality</a:t>
            </a:r>
          </a:p>
          <a:p>
            <a:pPr lvl="2"/>
            <a:r>
              <a:rPr lang="en-US" sz="2800" dirty="0"/>
              <a:t>Consensus Voting for Observations</a:t>
            </a:r>
          </a:p>
          <a:p>
            <a:pPr lvl="2"/>
            <a:r>
              <a:rPr lang="en-US" sz="2800" dirty="0"/>
              <a:t>Resistant to Exploitation</a:t>
            </a:r>
          </a:p>
          <a:p>
            <a:pPr lvl="2"/>
            <a:r>
              <a:rPr lang="en-US" sz="2800" dirty="0"/>
              <a:t>Role-Based Security </a:t>
            </a:r>
            <a:r>
              <a:rPr lang="en-US" i="1" dirty="0"/>
              <a:t>(in its own way)</a:t>
            </a:r>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does </a:t>
            </a:r>
          </a:p>
          <a:p>
            <a:r>
              <a:rPr lang="en-US" sz="5400" dirty="0">
                <a:solidFill>
                  <a:schemeClr val="accent2"/>
                </a:solidFill>
              </a:rPr>
              <a:t>       Blockchain Offer?</a:t>
            </a:r>
          </a:p>
        </p:txBody>
      </p:sp>
      <p:pic>
        <p:nvPicPr>
          <p:cNvPr id="2" name="Picture 1">
            <a:extLst>
              <a:ext uri="{FF2B5EF4-FFF2-40B4-BE49-F238E27FC236}">
                <a16:creationId xmlns:a16="http://schemas.microsoft.com/office/drawing/2014/main" id="{5DDEB423-F3B4-48B7-8F59-C630BF816BBE}"/>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597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82">
            <a:extLst>
              <a:ext uri="{FF2B5EF4-FFF2-40B4-BE49-F238E27FC236}">
                <a16:creationId xmlns:a16="http://schemas.microsoft.com/office/drawing/2014/main" id="{D6DC416B-10FC-46A1-B802-7FE37ED3E836}"/>
              </a:ext>
            </a:extLst>
          </p:cNvPr>
          <p:cNvGrpSpPr/>
          <p:nvPr/>
        </p:nvGrpSpPr>
        <p:grpSpPr>
          <a:xfrm>
            <a:off x="338137" y="1500187"/>
            <a:ext cx="11515725" cy="3857625"/>
            <a:chOff x="0" y="0"/>
            <a:chExt cx="11515725" cy="3857625"/>
          </a:xfrm>
        </p:grpSpPr>
        <p:cxnSp>
          <p:nvCxnSpPr>
            <p:cNvPr id="184" name="Straight Arrow Connector 183">
              <a:extLst>
                <a:ext uri="{FF2B5EF4-FFF2-40B4-BE49-F238E27FC236}">
                  <a16:creationId xmlns:a16="http://schemas.microsoft.com/office/drawing/2014/main" id="{A28D738D-8320-453B-B755-5600423F5CE4}"/>
                </a:ext>
              </a:extLst>
            </p:cNvPr>
            <p:cNvCxnSpPr>
              <a:stCxn id="228" idx="3"/>
              <a:endCxn id="211" idx="1"/>
            </p:cNvCxnSpPr>
            <p:nvPr/>
          </p:nvCxnSpPr>
          <p:spPr>
            <a:xfrm>
              <a:off x="3629025" y="1928813"/>
              <a:ext cx="333375"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85" name="Straight Arrow Connector 184">
              <a:extLst>
                <a:ext uri="{FF2B5EF4-FFF2-40B4-BE49-F238E27FC236}">
                  <a16:creationId xmlns:a16="http://schemas.microsoft.com/office/drawing/2014/main" id="{F608D805-329C-4201-8DD5-6E8489A5DA30}"/>
                </a:ext>
              </a:extLst>
            </p:cNvPr>
            <p:cNvCxnSpPr>
              <a:stCxn id="211" idx="3"/>
              <a:endCxn id="194" idx="1"/>
            </p:cNvCxnSpPr>
            <p:nvPr/>
          </p:nvCxnSpPr>
          <p:spPr>
            <a:xfrm>
              <a:off x="7591425" y="1928813"/>
              <a:ext cx="295275"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grpSp>
          <p:nvGrpSpPr>
            <p:cNvPr id="186" name="Group 185">
              <a:extLst>
                <a:ext uri="{FF2B5EF4-FFF2-40B4-BE49-F238E27FC236}">
                  <a16:creationId xmlns:a16="http://schemas.microsoft.com/office/drawing/2014/main" id="{6B350524-45BA-46E4-AB7B-0C3CD6D905F9}"/>
                </a:ext>
              </a:extLst>
            </p:cNvPr>
            <p:cNvGrpSpPr/>
            <p:nvPr/>
          </p:nvGrpSpPr>
          <p:grpSpPr>
            <a:xfrm>
              <a:off x="0" y="0"/>
              <a:ext cx="11515725" cy="3857625"/>
              <a:chOff x="0" y="0"/>
              <a:chExt cx="11515725" cy="3857625"/>
            </a:xfrm>
          </p:grpSpPr>
          <p:grpSp>
            <p:nvGrpSpPr>
              <p:cNvPr id="187" name="Group 186">
                <a:extLst>
                  <a:ext uri="{FF2B5EF4-FFF2-40B4-BE49-F238E27FC236}">
                    <a16:creationId xmlns:a16="http://schemas.microsoft.com/office/drawing/2014/main" id="{42E33756-29C6-4F9D-A69A-0D126BDAC4C6}"/>
                  </a:ext>
                </a:extLst>
              </p:cNvPr>
              <p:cNvGrpSpPr/>
              <p:nvPr/>
            </p:nvGrpSpPr>
            <p:grpSpPr>
              <a:xfrm>
                <a:off x="0" y="0"/>
                <a:ext cx="11515725" cy="3857625"/>
                <a:chOff x="0" y="0"/>
                <a:chExt cx="11515725" cy="3857625"/>
              </a:xfrm>
            </p:grpSpPr>
            <p:grpSp>
              <p:nvGrpSpPr>
                <p:cNvPr id="191" name="Group 190">
                  <a:extLst>
                    <a:ext uri="{FF2B5EF4-FFF2-40B4-BE49-F238E27FC236}">
                      <a16:creationId xmlns:a16="http://schemas.microsoft.com/office/drawing/2014/main" id="{4004F6E8-CF07-4113-93F1-30CC7E786241}"/>
                    </a:ext>
                  </a:extLst>
                </p:cNvPr>
                <p:cNvGrpSpPr/>
                <p:nvPr/>
              </p:nvGrpSpPr>
              <p:grpSpPr>
                <a:xfrm>
                  <a:off x="0" y="0"/>
                  <a:ext cx="3629025" cy="3857625"/>
                  <a:chOff x="0" y="0"/>
                  <a:chExt cx="3629025" cy="3857625"/>
                </a:xfrm>
                <a:effectLst>
                  <a:outerShdw blurRad="50800" dist="38100" dir="2700000" algn="tl" rotWithShape="0">
                    <a:prstClr val="black">
                      <a:alpha val="40000"/>
                    </a:prstClr>
                  </a:outerShdw>
                </a:effectLst>
              </p:grpSpPr>
              <p:sp>
                <p:nvSpPr>
                  <p:cNvPr id="228" name="Rectangle: Rounded Corners 227">
                    <a:extLst>
                      <a:ext uri="{FF2B5EF4-FFF2-40B4-BE49-F238E27FC236}">
                        <a16:creationId xmlns:a16="http://schemas.microsoft.com/office/drawing/2014/main" id="{0177B888-D22B-48A9-8F29-4CC589F0620D}"/>
                      </a:ext>
                    </a:extLst>
                  </p:cNvPr>
                  <p:cNvSpPr/>
                  <p:nvPr/>
                </p:nvSpPr>
                <p:spPr>
                  <a:xfrm>
                    <a:off x="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1</a:t>
                    </a:r>
                  </a:p>
                </p:txBody>
              </p:sp>
              <p:grpSp>
                <p:nvGrpSpPr>
                  <p:cNvPr id="229" name="Group 228">
                    <a:extLst>
                      <a:ext uri="{FF2B5EF4-FFF2-40B4-BE49-F238E27FC236}">
                        <a16:creationId xmlns:a16="http://schemas.microsoft.com/office/drawing/2014/main" id="{5A4433EA-B06D-4298-B69F-E460CADAE8FB}"/>
                      </a:ext>
                    </a:extLst>
                  </p:cNvPr>
                  <p:cNvGrpSpPr/>
                  <p:nvPr/>
                </p:nvGrpSpPr>
                <p:grpSpPr>
                  <a:xfrm>
                    <a:off x="219075" y="666751"/>
                    <a:ext cx="3209925" cy="2867024"/>
                    <a:chOff x="219075" y="666751"/>
                    <a:chExt cx="3209925" cy="2867024"/>
                  </a:xfrm>
                </p:grpSpPr>
                <p:sp>
                  <p:nvSpPr>
                    <p:cNvPr id="230" name="Rectangle 229">
                      <a:extLst>
                        <a:ext uri="{FF2B5EF4-FFF2-40B4-BE49-F238E27FC236}">
                          <a16:creationId xmlns:a16="http://schemas.microsoft.com/office/drawing/2014/main" id="{6E7C9554-F663-48E3-BF6E-94FF4095DADF}"/>
                        </a:ext>
                      </a:extLst>
                    </p:cNvPr>
                    <p:cNvSpPr/>
                    <p:nvPr/>
                  </p:nvSpPr>
                  <p:spPr>
                    <a:xfrm>
                      <a:off x="2476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231" name="Group 230">
                      <a:extLst>
                        <a:ext uri="{FF2B5EF4-FFF2-40B4-BE49-F238E27FC236}">
                          <a16:creationId xmlns:a16="http://schemas.microsoft.com/office/drawing/2014/main" id="{4E3BB78F-C7B6-4774-AB67-97B560E62ACC}"/>
                        </a:ext>
                      </a:extLst>
                    </p:cNvPr>
                    <p:cNvGrpSpPr/>
                    <p:nvPr/>
                  </p:nvGrpSpPr>
                  <p:grpSpPr>
                    <a:xfrm>
                      <a:off x="219075" y="666751"/>
                      <a:ext cx="3181350" cy="2695574"/>
                      <a:chOff x="219075" y="666751"/>
                      <a:chExt cx="3181350" cy="2695574"/>
                    </a:xfrm>
                  </p:grpSpPr>
                  <p:sp>
                    <p:nvSpPr>
                      <p:cNvPr id="232" name="Rectangle 231">
                        <a:extLst>
                          <a:ext uri="{FF2B5EF4-FFF2-40B4-BE49-F238E27FC236}">
                            <a16:creationId xmlns:a16="http://schemas.microsoft.com/office/drawing/2014/main" id="{25CF0842-28BA-4702-8662-43A0D891BCE1}"/>
                          </a:ext>
                        </a:extLst>
                      </p:cNvPr>
                      <p:cNvSpPr/>
                      <p:nvPr/>
                    </p:nvSpPr>
                    <p:spPr>
                      <a:xfrm>
                        <a:off x="2190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233" name="Rectangle 232">
                        <a:extLst>
                          <a:ext uri="{FF2B5EF4-FFF2-40B4-BE49-F238E27FC236}">
                            <a16:creationId xmlns:a16="http://schemas.microsoft.com/office/drawing/2014/main" id="{B4D4B61E-BA83-4833-B9C4-93341357C3C1}"/>
                          </a:ext>
                        </a:extLst>
                      </p:cNvPr>
                      <p:cNvSpPr/>
                      <p:nvPr/>
                    </p:nvSpPr>
                    <p:spPr>
                      <a:xfrm>
                        <a:off x="15239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4" name="Rectangle 233">
                        <a:extLst>
                          <a:ext uri="{FF2B5EF4-FFF2-40B4-BE49-F238E27FC236}">
                            <a16:creationId xmlns:a16="http://schemas.microsoft.com/office/drawing/2014/main" id="{D0993174-AD6B-41CC-BDFB-DFECC8A8E52A}"/>
                          </a:ext>
                        </a:extLst>
                      </p:cNvPr>
                      <p:cNvSpPr/>
                      <p:nvPr/>
                    </p:nvSpPr>
                    <p:spPr>
                      <a:xfrm>
                        <a:off x="8762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5" name="Rectangle 234">
                        <a:extLst>
                          <a:ext uri="{FF2B5EF4-FFF2-40B4-BE49-F238E27FC236}">
                            <a16:creationId xmlns:a16="http://schemas.microsoft.com/office/drawing/2014/main" id="{A9D93EEF-FD16-4EB1-BE67-A2E26EF78F2D}"/>
                          </a:ext>
                        </a:extLst>
                      </p:cNvPr>
                      <p:cNvSpPr/>
                      <p:nvPr/>
                    </p:nvSpPr>
                    <p:spPr>
                      <a:xfrm>
                        <a:off x="21716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36" name="Straight Arrow Connector 235">
                        <a:extLst>
                          <a:ext uri="{FF2B5EF4-FFF2-40B4-BE49-F238E27FC236}">
                            <a16:creationId xmlns:a16="http://schemas.microsoft.com/office/drawing/2014/main" id="{454F230A-29FC-4002-86FE-0C4DDCE0AF98}"/>
                          </a:ext>
                        </a:extLst>
                      </p:cNvPr>
                      <p:cNvCxnSpPr>
                        <a:stCxn id="233" idx="2"/>
                        <a:endCxn id="235" idx="1"/>
                      </p:cNvCxnSpPr>
                      <p:nvPr/>
                    </p:nvCxnSpPr>
                    <p:spPr>
                      <a:xfrm>
                        <a:off x="18049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7CCDB8DD-E19C-4B78-9022-55575C5A8F73}"/>
                          </a:ext>
                        </a:extLst>
                      </p:cNvPr>
                      <p:cNvCxnSpPr>
                        <a:stCxn id="233" idx="2"/>
                        <a:endCxn id="234" idx="3"/>
                      </p:cNvCxnSpPr>
                      <p:nvPr/>
                    </p:nvCxnSpPr>
                    <p:spPr>
                      <a:xfrm flipH="1">
                        <a:off x="14382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8" name="Rectangle 237">
                        <a:extLst>
                          <a:ext uri="{FF2B5EF4-FFF2-40B4-BE49-F238E27FC236}">
                            <a16:creationId xmlns:a16="http://schemas.microsoft.com/office/drawing/2014/main" id="{7427D34C-7D2D-439C-A9F2-5B547C5029B7}"/>
                          </a:ext>
                        </a:extLst>
                      </p:cNvPr>
                      <p:cNvSpPr/>
                      <p:nvPr/>
                    </p:nvSpPr>
                    <p:spPr>
                      <a:xfrm>
                        <a:off x="6000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9" name="Rectangle 238">
                        <a:extLst>
                          <a:ext uri="{FF2B5EF4-FFF2-40B4-BE49-F238E27FC236}">
                            <a16:creationId xmlns:a16="http://schemas.microsoft.com/office/drawing/2014/main" id="{4EFFCDA7-8480-4CE3-8278-0E60487837E3}"/>
                          </a:ext>
                        </a:extLst>
                      </p:cNvPr>
                      <p:cNvSpPr/>
                      <p:nvPr/>
                    </p:nvSpPr>
                    <p:spPr>
                      <a:xfrm>
                        <a:off x="12382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40" name="Rectangle 239">
                        <a:extLst>
                          <a:ext uri="{FF2B5EF4-FFF2-40B4-BE49-F238E27FC236}">
                            <a16:creationId xmlns:a16="http://schemas.microsoft.com/office/drawing/2014/main" id="{FB1AE944-1D14-4018-A393-1D5562A05127}"/>
                          </a:ext>
                        </a:extLst>
                      </p:cNvPr>
                      <p:cNvSpPr/>
                      <p:nvPr/>
                    </p:nvSpPr>
                    <p:spPr>
                      <a:xfrm>
                        <a:off x="18859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41" name="Rectangle 240">
                        <a:extLst>
                          <a:ext uri="{FF2B5EF4-FFF2-40B4-BE49-F238E27FC236}">
                            <a16:creationId xmlns:a16="http://schemas.microsoft.com/office/drawing/2014/main" id="{0B95A829-DACE-4865-B0D2-5E8076241F36}"/>
                          </a:ext>
                        </a:extLst>
                      </p:cNvPr>
                      <p:cNvSpPr/>
                      <p:nvPr/>
                    </p:nvSpPr>
                    <p:spPr>
                      <a:xfrm>
                        <a:off x="25241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42" name="Straight Arrow Connector 241">
                        <a:extLst>
                          <a:ext uri="{FF2B5EF4-FFF2-40B4-BE49-F238E27FC236}">
                            <a16:creationId xmlns:a16="http://schemas.microsoft.com/office/drawing/2014/main" id="{92D55518-BD89-4A2C-8B86-EE6341D15359}"/>
                          </a:ext>
                        </a:extLst>
                      </p:cNvPr>
                      <p:cNvCxnSpPr>
                        <a:stCxn id="235" idx="2"/>
                        <a:endCxn id="241" idx="0"/>
                      </p:cNvCxnSpPr>
                      <p:nvPr/>
                    </p:nvCxnSpPr>
                    <p:spPr>
                      <a:xfrm>
                        <a:off x="24526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3" name="Straight Arrow Connector 242">
                        <a:extLst>
                          <a:ext uri="{FF2B5EF4-FFF2-40B4-BE49-F238E27FC236}">
                            <a16:creationId xmlns:a16="http://schemas.microsoft.com/office/drawing/2014/main" id="{BDF08499-1DEB-48F9-8F53-2B69E49B8BFA}"/>
                          </a:ext>
                        </a:extLst>
                      </p:cNvPr>
                      <p:cNvCxnSpPr>
                        <a:stCxn id="235" idx="2"/>
                        <a:endCxn id="240" idx="0"/>
                      </p:cNvCxnSpPr>
                      <p:nvPr/>
                    </p:nvCxnSpPr>
                    <p:spPr>
                      <a:xfrm flipH="1">
                        <a:off x="21669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4" name="Straight Arrow Connector 243">
                        <a:extLst>
                          <a:ext uri="{FF2B5EF4-FFF2-40B4-BE49-F238E27FC236}">
                            <a16:creationId xmlns:a16="http://schemas.microsoft.com/office/drawing/2014/main" id="{361ACFE0-349D-4DBA-B432-5174825ABF71}"/>
                          </a:ext>
                        </a:extLst>
                      </p:cNvPr>
                      <p:cNvCxnSpPr>
                        <a:stCxn id="234" idx="2"/>
                        <a:endCxn id="238" idx="0"/>
                      </p:cNvCxnSpPr>
                      <p:nvPr/>
                    </p:nvCxnSpPr>
                    <p:spPr>
                      <a:xfrm flipH="1">
                        <a:off x="8810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92" name="Group 191">
                  <a:extLst>
                    <a:ext uri="{FF2B5EF4-FFF2-40B4-BE49-F238E27FC236}">
                      <a16:creationId xmlns:a16="http://schemas.microsoft.com/office/drawing/2014/main" id="{94DB1BA5-9BAF-4C08-9F58-ACE7D1349EB2}"/>
                    </a:ext>
                  </a:extLst>
                </p:cNvPr>
                <p:cNvGrpSpPr/>
                <p:nvPr/>
              </p:nvGrpSpPr>
              <p:grpSpPr>
                <a:xfrm>
                  <a:off x="3962400" y="0"/>
                  <a:ext cx="3629025" cy="3857625"/>
                  <a:chOff x="3962400" y="0"/>
                  <a:chExt cx="3629025" cy="3857625"/>
                </a:xfrm>
                <a:effectLst>
                  <a:outerShdw blurRad="50800" dist="38100" dir="2700000" algn="tl" rotWithShape="0">
                    <a:prstClr val="black">
                      <a:alpha val="40000"/>
                    </a:prstClr>
                  </a:outerShdw>
                </a:effectLst>
              </p:grpSpPr>
              <p:sp>
                <p:nvSpPr>
                  <p:cNvPr id="211" name="Rectangle: Rounded Corners 210">
                    <a:extLst>
                      <a:ext uri="{FF2B5EF4-FFF2-40B4-BE49-F238E27FC236}">
                        <a16:creationId xmlns:a16="http://schemas.microsoft.com/office/drawing/2014/main" id="{E125403E-CBDA-4861-9567-3053C6276C77}"/>
                      </a:ext>
                    </a:extLst>
                  </p:cNvPr>
                  <p:cNvSpPr/>
                  <p:nvPr/>
                </p:nvSpPr>
                <p:spPr>
                  <a:xfrm>
                    <a:off x="396240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2</a:t>
                    </a:r>
                  </a:p>
                </p:txBody>
              </p:sp>
              <p:grpSp>
                <p:nvGrpSpPr>
                  <p:cNvPr id="212" name="Group 211">
                    <a:extLst>
                      <a:ext uri="{FF2B5EF4-FFF2-40B4-BE49-F238E27FC236}">
                        <a16:creationId xmlns:a16="http://schemas.microsoft.com/office/drawing/2014/main" id="{E8CECC0C-47FB-477C-B6DC-1A220EEA58AE}"/>
                      </a:ext>
                    </a:extLst>
                  </p:cNvPr>
                  <p:cNvGrpSpPr/>
                  <p:nvPr/>
                </p:nvGrpSpPr>
                <p:grpSpPr>
                  <a:xfrm>
                    <a:off x="4181475" y="666751"/>
                    <a:ext cx="3209925" cy="2867024"/>
                    <a:chOff x="4181475" y="666751"/>
                    <a:chExt cx="3209925" cy="2867024"/>
                  </a:xfrm>
                </p:grpSpPr>
                <p:sp>
                  <p:nvSpPr>
                    <p:cNvPr id="213" name="Rectangle 212">
                      <a:extLst>
                        <a:ext uri="{FF2B5EF4-FFF2-40B4-BE49-F238E27FC236}">
                          <a16:creationId xmlns:a16="http://schemas.microsoft.com/office/drawing/2014/main" id="{7E376999-795A-44B0-9B35-DD8C9EAB040A}"/>
                        </a:ext>
                      </a:extLst>
                    </p:cNvPr>
                    <p:cNvSpPr/>
                    <p:nvPr/>
                  </p:nvSpPr>
                  <p:spPr>
                    <a:xfrm>
                      <a:off x="42100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214" name="Group 213">
                      <a:extLst>
                        <a:ext uri="{FF2B5EF4-FFF2-40B4-BE49-F238E27FC236}">
                          <a16:creationId xmlns:a16="http://schemas.microsoft.com/office/drawing/2014/main" id="{2BEFDA72-7F2E-46DC-81E0-919C0726B9F2}"/>
                        </a:ext>
                      </a:extLst>
                    </p:cNvPr>
                    <p:cNvGrpSpPr/>
                    <p:nvPr/>
                  </p:nvGrpSpPr>
                  <p:grpSpPr>
                    <a:xfrm>
                      <a:off x="4181475" y="666751"/>
                      <a:ext cx="3181350" cy="2695574"/>
                      <a:chOff x="4181475" y="666751"/>
                      <a:chExt cx="3181350" cy="2695574"/>
                    </a:xfrm>
                  </p:grpSpPr>
                  <p:sp>
                    <p:nvSpPr>
                      <p:cNvPr id="215" name="Rectangle 214">
                        <a:extLst>
                          <a:ext uri="{FF2B5EF4-FFF2-40B4-BE49-F238E27FC236}">
                            <a16:creationId xmlns:a16="http://schemas.microsoft.com/office/drawing/2014/main" id="{6D4EDDF7-927C-4B91-8F40-1BC0E4BB4C07}"/>
                          </a:ext>
                        </a:extLst>
                      </p:cNvPr>
                      <p:cNvSpPr/>
                      <p:nvPr/>
                    </p:nvSpPr>
                    <p:spPr>
                      <a:xfrm>
                        <a:off x="41814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216" name="Rectangle 215">
                        <a:extLst>
                          <a:ext uri="{FF2B5EF4-FFF2-40B4-BE49-F238E27FC236}">
                            <a16:creationId xmlns:a16="http://schemas.microsoft.com/office/drawing/2014/main" id="{C66853CA-77FC-409F-9057-BBCB69E88932}"/>
                          </a:ext>
                        </a:extLst>
                      </p:cNvPr>
                      <p:cNvSpPr/>
                      <p:nvPr/>
                    </p:nvSpPr>
                    <p:spPr>
                      <a:xfrm>
                        <a:off x="54863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7" name="Rectangle 216">
                        <a:extLst>
                          <a:ext uri="{FF2B5EF4-FFF2-40B4-BE49-F238E27FC236}">
                            <a16:creationId xmlns:a16="http://schemas.microsoft.com/office/drawing/2014/main" id="{38EA9768-E929-45F3-9E65-424A27EE459D}"/>
                          </a:ext>
                        </a:extLst>
                      </p:cNvPr>
                      <p:cNvSpPr/>
                      <p:nvPr/>
                    </p:nvSpPr>
                    <p:spPr>
                      <a:xfrm>
                        <a:off x="48386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8" name="Rectangle 217">
                        <a:extLst>
                          <a:ext uri="{FF2B5EF4-FFF2-40B4-BE49-F238E27FC236}">
                            <a16:creationId xmlns:a16="http://schemas.microsoft.com/office/drawing/2014/main" id="{8A00604E-7536-4B8E-86C2-A31EE74F6A50}"/>
                          </a:ext>
                        </a:extLst>
                      </p:cNvPr>
                      <p:cNvSpPr/>
                      <p:nvPr/>
                    </p:nvSpPr>
                    <p:spPr>
                      <a:xfrm>
                        <a:off x="61340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19" name="Straight Arrow Connector 218">
                        <a:extLst>
                          <a:ext uri="{FF2B5EF4-FFF2-40B4-BE49-F238E27FC236}">
                            <a16:creationId xmlns:a16="http://schemas.microsoft.com/office/drawing/2014/main" id="{3B40FD74-ED03-454D-A521-AF1B24F05670}"/>
                          </a:ext>
                        </a:extLst>
                      </p:cNvPr>
                      <p:cNvCxnSpPr>
                        <a:stCxn id="216" idx="2"/>
                        <a:endCxn id="218" idx="1"/>
                      </p:cNvCxnSpPr>
                      <p:nvPr/>
                    </p:nvCxnSpPr>
                    <p:spPr>
                      <a:xfrm>
                        <a:off x="57673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D9595A3A-5BD8-4B76-80A4-2F26FAB1AB2D}"/>
                          </a:ext>
                        </a:extLst>
                      </p:cNvPr>
                      <p:cNvCxnSpPr>
                        <a:stCxn id="216" idx="2"/>
                        <a:endCxn id="217" idx="3"/>
                      </p:cNvCxnSpPr>
                      <p:nvPr/>
                    </p:nvCxnSpPr>
                    <p:spPr>
                      <a:xfrm flipH="1">
                        <a:off x="54006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1" name="Rectangle 220">
                        <a:extLst>
                          <a:ext uri="{FF2B5EF4-FFF2-40B4-BE49-F238E27FC236}">
                            <a16:creationId xmlns:a16="http://schemas.microsoft.com/office/drawing/2014/main" id="{716C8BD7-1ED6-4EAB-9EE3-BF09D58621E4}"/>
                          </a:ext>
                        </a:extLst>
                      </p:cNvPr>
                      <p:cNvSpPr/>
                      <p:nvPr/>
                    </p:nvSpPr>
                    <p:spPr>
                      <a:xfrm>
                        <a:off x="45624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2" name="Rectangle 221">
                        <a:extLst>
                          <a:ext uri="{FF2B5EF4-FFF2-40B4-BE49-F238E27FC236}">
                            <a16:creationId xmlns:a16="http://schemas.microsoft.com/office/drawing/2014/main" id="{0B6BE3FA-DA01-48C8-B6EE-A609D0C62F5C}"/>
                          </a:ext>
                        </a:extLst>
                      </p:cNvPr>
                      <p:cNvSpPr/>
                      <p:nvPr/>
                    </p:nvSpPr>
                    <p:spPr>
                      <a:xfrm>
                        <a:off x="52006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3" name="Rectangle 222">
                        <a:extLst>
                          <a:ext uri="{FF2B5EF4-FFF2-40B4-BE49-F238E27FC236}">
                            <a16:creationId xmlns:a16="http://schemas.microsoft.com/office/drawing/2014/main" id="{8E03B7D9-36D9-421A-A554-E2F1FAB13275}"/>
                          </a:ext>
                        </a:extLst>
                      </p:cNvPr>
                      <p:cNvSpPr/>
                      <p:nvPr/>
                    </p:nvSpPr>
                    <p:spPr>
                      <a:xfrm>
                        <a:off x="58483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4" name="Rectangle 223">
                        <a:extLst>
                          <a:ext uri="{FF2B5EF4-FFF2-40B4-BE49-F238E27FC236}">
                            <a16:creationId xmlns:a16="http://schemas.microsoft.com/office/drawing/2014/main" id="{DB2D6244-C3FB-4579-A418-03F8B40300AF}"/>
                          </a:ext>
                        </a:extLst>
                      </p:cNvPr>
                      <p:cNvSpPr/>
                      <p:nvPr/>
                    </p:nvSpPr>
                    <p:spPr>
                      <a:xfrm>
                        <a:off x="64865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25" name="Straight Arrow Connector 224">
                        <a:extLst>
                          <a:ext uri="{FF2B5EF4-FFF2-40B4-BE49-F238E27FC236}">
                            <a16:creationId xmlns:a16="http://schemas.microsoft.com/office/drawing/2014/main" id="{967B4727-4523-4184-A8B2-34CD635D81AB}"/>
                          </a:ext>
                        </a:extLst>
                      </p:cNvPr>
                      <p:cNvCxnSpPr>
                        <a:stCxn id="218" idx="2"/>
                        <a:endCxn id="224" idx="0"/>
                      </p:cNvCxnSpPr>
                      <p:nvPr/>
                    </p:nvCxnSpPr>
                    <p:spPr>
                      <a:xfrm>
                        <a:off x="64150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225">
                        <a:extLst>
                          <a:ext uri="{FF2B5EF4-FFF2-40B4-BE49-F238E27FC236}">
                            <a16:creationId xmlns:a16="http://schemas.microsoft.com/office/drawing/2014/main" id="{BD82A1AF-74CF-43C5-956C-28C1FC63DC49}"/>
                          </a:ext>
                        </a:extLst>
                      </p:cNvPr>
                      <p:cNvCxnSpPr>
                        <a:stCxn id="218" idx="2"/>
                        <a:endCxn id="223" idx="0"/>
                      </p:cNvCxnSpPr>
                      <p:nvPr/>
                    </p:nvCxnSpPr>
                    <p:spPr>
                      <a:xfrm flipH="1">
                        <a:off x="61293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2AB4B749-AAC0-464E-AC45-C37B69B5026B}"/>
                          </a:ext>
                        </a:extLst>
                      </p:cNvPr>
                      <p:cNvCxnSpPr>
                        <a:stCxn id="217" idx="2"/>
                        <a:endCxn id="221" idx="0"/>
                      </p:cNvCxnSpPr>
                      <p:nvPr/>
                    </p:nvCxnSpPr>
                    <p:spPr>
                      <a:xfrm flipH="1">
                        <a:off x="48434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93" name="Group 192">
                  <a:extLst>
                    <a:ext uri="{FF2B5EF4-FFF2-40B4-BE49-F238E27FC236}">
                      <a16:creationId xmlns:a16="http://schemas.microsoft.com/office/drawing/2014/main" id="{155C2B71-EA30-4BBC-B0FB-6E1D73461C86}"/>
                    </a:ext>
                  </a:extLst>
                </p:cNvPr>
                <p:cNvGrpSpPr/>
                <p:nvPr/>
              </p:nvGrpSpPr>
              <p:grpSpPr>
                <a:xfrm>
                  <a:off x="7886700" y="0"/>
                  <a:ext cx="3629025" cy="3857625"/>
                  <a:chOff x="7886700" y="0"/>
                  <a:chExt cx="3629025" cy="3857625"/>
                </a:xfrm>
                <a:effectLst>
                  <a:outerShdw blurRad="50800" dist="38100" dir="2700000" algn="tl" rotWithShape="0">
                    <a:prstClr val="black">
                      <a:alpha val="40000"/>
                    </a:prstClr>
                  </a:outerShdw>
                </a:effectLst>
              </p:grpSpPr>
              <p:sp>
                <p:nvSpPr>
                  <p:cNvPr id="194" name="Rectangle: Rounded Corners 193">
                    <a:extLst>
                      <a:ext uri="{FF2B5EF4-FFF2-40B4-BE49-F238E27FC236}">
                        <a16:creationId xmlns:a16="http://schemas.microsoft.com/office/drawing/2014/main" id="{0F15E6EB-CC88-40A2-A791-8C156C90B87D}"/>
                      </a:ext>
                    </a:extLst>
                  </p:cNvPr>
                  <p:cNvSpPr/>
                  <p:nvPr/>
                </p:nvSpPr>
                <p:spPr>
                  <a:xfrm>
                    <a:off x="788670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3</a:t>
                    </a:r>
                  </a:p>
                </p:txBody>
              </p:sp>
              <p:grpSp>
                <p:nvGrpSpPr>
                  <p:cNvPr id="195" name="Group 194">
                    <a:extLst>
                      <a:ext uri="{FF2B5EF4-FFF2-40B4-BE49-F238E27FC236}">
                        <a16:creationId xmlns:a16="http://schemas.microsoft.com/office/drawing/2014/main" id="{4E8D8B30-CE51-43EC-AE43-85D1D4D42C49}"/>
                      </a:ext>
                    </a:extLst>
                  </p:cNvPr>
                  <p:cNvGrpSpPr/>
                  <p:nvPr/>
                </p:nvGrpSpPr>
                <p:grpSpPr>
                  <a:xfrm>
                    <a:off x="8105775" y="666751"/>
                    <a:ext cx="3209925" cy="2867024"/>
                    <a:chOff x="8105775" y="666751"/>
                    <a:chExt cx="3209925" cy="2867024"/>
                  </a:xfrm>
                </p:grpSpPr>
                <p:sp>
                  <p:nvSpPr>
                    <p:cNvPr id="196" name="Rectangle 195">
                      <a:extLst>
                        <a:ext uri="{FF2B5EF4-FFF2-40B4-BE49-F238E27FC236}">
                          <a16:creationId xmlns:a16="http://schemas.microsoft.com/office/drawing/2014/main" id="{F1119254-95BA-4B0A-8DF6-68D9594DBEBA}"/>
                        </a:ext>
                      </a:extLst>
                    </p:cNvPr>
                    <p:cNvSpPr/>
                    <p:nvPr/>
                  </p:nvSpPr>
                  <p:spPr>
                    <a:xfrm>
                      <a:off x="81343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197" name="Group 196">
                      <a:extLst>
                        <a:ext uri="{FF2B5EF4-FFF2-40B4-BE49-F238E27FC236}">
                          <a16:creationId xmlns:a16="http://schemas.microsoft.com/office/drawing/2014/main" id="{2A0D9894-131D-4053-AB72-ABDA47E82B4D}"/>
                        </a:ext>
                      </a:extLst>
                    </p:cNvPr>
                    <p:cNvGrpSpPr/>
                    <p:nvPr/>
                  </p:nvGrpSpPr>
                  <p:grpSpPr>
                    <a:xfrm>
                      <a:off x="8105775" y="666751"/>
                      <a:ext cx="3181350" cy="2695574"/>
                      <a:chOff x="8105775" y="666751"/>
                      <a:chExt cx="3181350" cy="2695574"/>
                    </a:xfrm>
                  </p:grpSpPr>
                  <p:sp>
                    <p:nvSpPr>
                      <p:cNvPr id="198" name="Rectangle 197">
                        <a:extLst>
                          <a:ext uri="{FF2B5EF4-FFF2-40B4-BE49-F238E27FC236}">
                            <a16:creationId xmlns:a16="http://schemas.microsoft.com/office/drawing/2014/main" id="{2B4AA8D2-9D1F-4BA1-B870-6AE278AC8E74}"/>
                          </a:ext>
                        </a:extLst>
                      </p:cNvPr>
                      <p:cNvSpPr/>
                      <p:nvPr/>
                    </p:nvSpPr>
                    <p:spPr>
                      <a:xfrm>
                        <a:off x="81057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199" name="Rectangle 198">
                        <a:extLst>
                          <a:ext uri="{FF2B5EF4-FFF2-40B4-BE49-F238E27FC236}">
                            <a16:creationId xmlns:a16="http://schemas.microsoft.com/office/drawing/2014/main" id="{AD83C6BB-D14F-4A21-9897-8EFC141FB9FC}"/>
                          </a:ext>
                        </a:extLst>
                      </p:cNvPr>
                      <p:cNvSpPr/>
                      <p:nvPr/>
                    </p:nvSpPr>
                    <p:spPr>
                      <a:xfrm>
                        <a:off x="94106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0" name="Rectangle 199">
                        <a:extLst>
                          <a:ext uri="{FF2B5EF4-FFF2-40B4-BE49-F238E27FC236}">
                            <a16:creationId xmlns:a16="http://schemas.microsoft.com/office/drawing/2014/main" id="{714D5C84-C778-48C7-89A4-4DEBF9C34263}"/>
                          </a:ext>
                        </a:extLst>
                      </p:cNvPr>
                      <p:cNvSpPr/>
                      <p:nvPr/>
                    </p:nvSpPr>
                    <p:spPr>
                      <a:xfrm>
                        <a:off x="87629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1" name="Rectangle 200">
                        <a:extLst>
                          <a:ext uri="{FF2B5EF4-FFF2-40B4-BE49-F238E27FC236}">
                            <a16:creationId xmlns:a16="http://schemas.microsoft.com/office/drawing/2014/main" id="{7C90BEDC-B620-4931-B749-D63B8ECC1BB1}"/>
                          </a:ext>
                        </a:extLst>
                      </p:cNvPr>
                      <p:cNvSpPr/>
                      <p:nvPr/>
                    </p:nvSpPr>
                    <p:spPr>
                      <a:xfrm>
                        <a:off x="100583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02" name="Straight Arrow Connector 201">
                        <a:extLst>
                          <a:ext uri="{FF2B5EF4-FFF2-40B4-BE49-F238E27FC236}">
                            <a16:creationId xmlns:a16="http://schemas.microsoft.com/office/drawing/2014/main" id="{2D227DF0-812F-473C-8DDF-CAF46B1DAA09}"/>
                          </a:ext>
                        </a:extLst>
                      </p:cNvPr>
                      <p:cNvCxnSpPr>
                        <a:stCxn id="199" idx="2"/>
                        <a:endCxn id="201" idx="1"/>
                      </p:cNvCxnSpPr>
                      <p:nvPr/>
                    </p:nvCxnSpPr>
                    <p:spPr>
                      <a:xfrm>
                        <a:off x="96916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2E0677A3-3A3C-4C00-8663-6958261D96A6}"/>
                          </a:ext>
                        </a:extLst>
                      </p:cNvPr>
                      <p:cNvCxnSpPr>
                        <a:stCxn id="199" idx="2"/>
                        <a:endCxn id="200" idx="3"/>
                      </p:cNvCxnSpPr>
                      <p:nvPr/>
                    </p:nvCxnSpPr>
                    <p:spPr>
                      <a:xfrm flipH="1">
                        <a:off x="93249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4" name="Rectangle 203">
                        <a:extLst>
                          <a:ext uri="{FF2B5EF4-FFF2-40B4-BE49-F238E27FC236}">
                            <a16:creationId xmlns:a16="http://schemas.microsoft.com/office/drawing/2014/main" id="{A6F15875-0305-4878-A161-9C9B1D9E357A}"/>
                          </a:ext>
                        </a:extLst>
                      </p:cNvPr>
                      <p:cNvSpPr/>
                      <p:nvPr/>
                    </p:nvSpPr>
                    <p:spPr>
                      <a:xfrm>
                        <a:off x="84867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5" name="Rectangle 204">
                        <a:extLst>
                          <a:ext uri="{FF2B5EF4-FFF2-40B4-BE49-F238E27FC236}">
                            <a16:creationId xmlns:a16="http://schemas.microsoft.com/office/drawing/2014/main" id="{CD27EFE3-624B-4A64-9CB8-6712AF2FF785}"/>
                          </a:ext>
                        </a:extLst>
                      </p:cNvPr>
                      <p:cNvSpPr/>
                      <p:nvPr/>
                    </p:nvSpPr>
                    <p:spPr>
                      <a:xfrm>
                        <a:off x="91249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6" name="Rectangle 205">
                        <a:extLst>
                          <a:ext uri="{FF2B5EF4-FFF2-40B4-BE49-F238E27FC236}">
                            <a16:creationId xmlns:a16="http://schemas.microsoft.com/office/drawing/2014/main" id="{7E5DC233-D0E6-4EBD-9445-2A4268FFE653}"/>
                          </a:ext>
                        </a:extLst>
                      </p:cNvPr>
                      <p:cNvSpPr/>
                      <p:nvPr/>
                    </p:nvSpPr>
                    <p:spPr>
                      <a:xfrm>
                        <a:off x="97726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7" name="Rectangle 206">
                        <a:extLst>
                          <a:ext uri="{FF2B5EF4-FFF2-40B4-BE49-F238E27FC236}">
                            <a16:creationId xmlns:a16="http://schemas.microsoft.com/office/drawing/2014/main" id="{8AADE138-B34C-4222-8C2A-2FD01917681F}"/>
                          </a:ext>
                        </a:extLst>
                      </p:cNvPr>
                      <p:cNvSpPr/>
                      <p:nvPr/>
                    </p:nvSpPr>
                    <p:spPr>
                      <a:xfrm>
                        <a:off x="104108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08" name="Straight Arrow Connector 207">
                        <a:extLst>
                          <a:ext uri="{FF2B5EF4-FFF2-40B4-BE49-F238E27FC236}">
                            <a16:creationId xmlns:a16="http://schemas.microsoft.com/office/drawing/2014/main" id="{8B1AB33B-809A-4FBB-A1C9-74CD4FB71F0F}"/>
                          </a:ext>
                        </a:extLst>
                      </p:cNvPr>
                      <p:cNvCxnSpPr>
                        <a:stCxn id="201" idx="2"/>
                        <a:endCxn id="207" idx="0"/>
                      </p:cNvCxnSpPr>
                      <p:nvPr/>
                    </p:nvCxnSpPr>
                    <p:spPr>
                      <a:xfrm>
                        <a:off x="103393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06939635-70B7-4E68-8A58-07E42A0A6BD4}"/>
                          </a:ext>
                        </a:extLst>
                      </p:cNvPr>
                      <p:cNvCxnSpPr>
                        <a:stCxn id="201" idx="2"/>
                        <a:endCxn id="206" idx="0"/>
                      </p:cNvCxnSpPr>
                      <p:nvPr/>
                    </p:nvCxnSpPr>
                    <p:spPr>
                      <a:xfrm flipH="1">
                        <a:off x="100536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418E42E8-02A2-4C55-A731-1460472BC90E}"/>
                          </a:ext>
                        </a:extLst>
                      </p:cNvPr>
                      <p:cNvCxnSpPr>
                        <a:stCxn id="200" idx="2"/>
                        <a:endCxn id="204" idx="0"/>
                      </p:cNvCxnSpPr>
                      <p:nvPr/>
                    </p:nvCxnSpPr>
                    <p:spPr>
                      <a:xfrm flipH="1">
                        <a:off x="87677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cxnSp>
            <p:nvCxnSpPr>
              <p:cNvPr id="188" name="Straight Arrow Connector 187">
                <a:extLst>
                  <a:ext uri="{FF2B5EF4-FFF2-40B4-BE49-F238E27FC236}">
                    <a16:creationId xmlns:a16="http://schemas.microsoft.com/office/drawing/2014/main" id="{1C9464CB-DEFC-4CB9-91E8-CE0688EC2BA9}"/>
                  </a:ext>
                </a:extLst>
              </p:cNvPr>
              <p:cNvCxnSpPr>
                <a:stCxn id="234" idx="2"/>
                <a:endCxn id="239" idx="0"/>
              </p:cNvCxnSpPr>
              <p:nvPr/>
            </p:nvCxnSpPr>
            <p:spPr>
              <a:xfrm>
                <a:off x="1157287" y="2895600"/>
                <a:ext cx="3619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F2A96354-C81A-468E-94E3-56D48CB39D9B}"/>
                  </a:ext>
                </a:extLst>
              </p:cNvPr>
              <p:cNvCxnSpPr>
                <a:stCxn id="217" idx="2"/>
                <a:endCxn id="222" idx="0"/>
              </p:cNvCxnSpPr>
              <p:nvPr/>
            </p:nvCxnSpPr>
            <p:spPr>
              <a:xfrm>
                <a:off x="5119687" y="2895600"/>
                <a:ext cx="3619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D78F9162-EBDA-4EDA-8A07-7B83E8A953A5}"/>
                  </a:ext>
                </a:extLst>
              </p:cNvPr>
              <p:cNvCxnSpPr>
                <a:endCxn id="205" idx="0"/>
              </p:cNvCxnSpPr>
              <p:nvPr/>
            </p:nvCxnSpPr>
            <p:spPr>
              <a:xfrm>
                <a:off x="9058275" y="2905125"/>
                <a:ext cx="347662" cy="16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343466"/>
            <a:ext cx="6147582" cy="3960054"/>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400" dirty="0"/>
              <a:t>Digital Ledger of Transactions</a:t>
            </a:r>
          </a:p>
          <a:p>
            <a:pPr lvl="2"/>
            <a:r>
              <a:rPr lang="en-US" sz="2400" dirty="0"/>
              <a:t>A Transaction is Just Some Data</a:t>
            </a:r>
          </a:p>
          <a:p>
            <a:pPr lvl="2"/>
            <a:r>
              <a:rPr lang="en-US" sz="2400" dirty="0"/>
              <a:t>Members Submit Transactions</a:t>
            </a:r>
          </a:p>
          <a:p>
            <a:pPr lvl="2"/>
            <a:r>
              <a:rPr lang="en-US" sz="2400" dirty="0"/>
              <a:t>Transactions are Validated</a:t>
            </a:r>
          </a:p>
          <a:p>
            <a:pPr lvl="2"/>
            <a:r>
              <a:rPr lang="en-US" sz="2400" dirty="0"/>
              <a:t>Transactions Become Blocks</a:t>
            </a:r>
          </a:p>
          <a:p>
            <a:pPr lvl="2"/>
            <a:r>
              <a:rPr lang="en-US" sz="2400" dirty="0"/>
              <a:t>Blocks are Shared Peer-to-Peer</a:t>
            </a:r>
          </a:p>
          <a:p>
            <a:pPr lvl="2"/>
            <a:r>
              <a:rPr lang="en-US" sz="2400" dirty="0"/>
              <a:t>Members Vote to Accept or Reject</a:t>
            </a:r>
          </a:p>
          <a:p>
            <a:pPr lvl="2"/>
            <a:r>
              <a:rPr lang="en-US" sz="2400" dirty="0"/>
              <a:t>Accepted Blocks Added to the Ledger</a:t>
            </a:r>
          </a:p>
          <a:p>
            <a:pPr lvl="2"/>
            <a:endParaRPr lang="en-US" sz="2400" dirty="0"/>
          </a:p>
          <a:p>
            <a:pPr lvl="2"/>
            <a:endParaRPr lang="en-US" sz="2800" dirty="0"/>
          </a:p>
          <a:p>
            <a:pPr lvl="2"/>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Basics</a:t>
            </a:r>
          </a:p>
        </p:txBody>
      </p:sp>
      <p:pic>
        <p:nvPicPr>
          <p:cNvPr id="3" name="Picture 2">
            <a:extLst>
              <a:ext uri="{FF2B5EF4-FFF2-40B4-BE49-F238E27FC236}">
                <a16:creationId xmlns:a16="http://schemas.microsoft.com/office/drawing/2014/main" id="{68C7D195-EDCF-405C-B898-F29EC4991BD5}"/>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28692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5">
                                            <p:txEl>
                                              <p:pRg st="0" end="0"/>
                                            </p:txEl>
                                          </p:spTgt>
                                        </p:tgtEl>
                                      </p:cBhvr>
                                    </p:animEffect>
                                    <p:set>
                                      <p:cBhvr>
                                        <p:cTn id="47" dur="1" fill="hold">
                                          <p:stCondLst>
                                            <p:cond delay="499"/>
                                          </p:stCondLst>
                                        </p:cTn>
                                        <p:tgtEl>
                                          <p:spTgt spid="5">
                                            <p:txEl>
                                              <p:pRg st="0" end="0"/>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5">
                                            <p:txEl>
                                              <p:pRg st="1" end="1"/>
                                            </p:txEl>
                                          </p:spTgt>
                                        </p:tgtEl>
                                      </p:cBhvr>
                                    </p:animEffect>
                                    <p:set>
                                      <p:cBhvr>
                                        <p:cTn id="50" dur="1" fill="hold">
                                          <p:stCondLst>
                                            <p:cond delay="499"/>
                                          </p:stCondLst>
                                        </p:cTn>
                                        <p:tgtEl>
                                          <p:spTgt spid="5">
                                            <p:txEl>
                                              <p:pRg st="1" end="1"/>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5">
                                            <p:txEl>
                                              <p:pRg st="2" end="2"/>
                                            </p:txEl>
                                          </p:spTgt>
                                        </p:tgtEl>
                                      </p:cBhvr>
                                    </p:animEffect>
                                    <p:set>
                                      <p:cBhvr>
                                        <p:cTn id="53" dur="1" fill="hold">
                                          <p:stCondLst>
                                            <p:cond delay="499"/>
                                          </p:stCondLst>
                                        </p:cTn>
                                        <p:tgtEl>
                                          <p:spTgt spid="5">
                                            <p:txEl>
                                              <p:pRg st="2" end="2"/>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5">
                                            <p:txEl>
                                              <p:pRg st="3" end="3"/>
                                            </p:txEl>
                                          </p:spTgt>
                                        </p:tgtEl>
                                      </p:cBhvr>
                                    </p:animEffect>
                                    <p:set>
                                      <p:cBhvr>
                                        <p:cTn id="56" dur="1" fill="hold">
                                          <p:stCondLst>
                                            <p:cond delay="499"/>
                                          </p:stCondLst>
                                        </p:cTn>
                                        <p:tgtEl>
                                          <p:spTgt spid="5">
                                            <p:txEl>
                                              <p:pRg st="3" end="3"/>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5">
                                            <p:txEl>
                                              <p:pRg st="4" end="4"/>
                                            </p:txEl>
                                          </p:spTgt>
                                        </p:tgtEl>
                                      </p:cBhvr>
                                    </p:animEffect>
                                    <p:set>
                                      <p:cBhvr>
                                        <p:cTn id="59" dur="1" fill="hold">
                                          <p:stCondLst>
                                            <p:cond delay="499"/>
                                          </p:stCondLst>
                                        </p:cTn>
                                        <p:tgtEl>
                                          <p:spTgt spid="5">
                                            <p:txEl>
                                              <p:pRg st="4" end="4"/>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5">
                                            <p:txEl>
                                              <p:pRg st="5" end="5"/>
                                            </p:txEl>
                                          </p:spTgt>
                                        </p:tgtEl>
                                      </p:cBhvr>
                                    </p:animEffect>
                                    <p:set>
                                      <p:cBhvr>
                                        <p:cTn id="62" dur="1" fill="hold">
                                          <p:stCondLst>
                                            <p:cond delay="499"/>
                                          </p:stCondLst>
                                        </p:cTn>
                                        <p:tgtEl>
                                          <p:spTgt spid="5">
                                            <p:txEl>
                                              <p:pRg st="5" end="5"/>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5">
                                            <p:txEl>
                                              <p:pRg st="6" end="6"/>
                                            </p:txEl>
                                          </p:spTgt>
                                        </p:tgtEl>
                                      </p:cBhvr>
                                    </p:animEffect>
                                    <p:set>
                                      <p:cBhvr>
                                        <p:cTn id="65" dur="1" fill="hold">
                                          <p:stCondLst>
                                            <p:cond delay="499"/>
                                          </p:stCondLst>
                                        </p:cTn>
                                        <p:tgtEl>
                                          <p:spTgt spid="5">
                                            <p:txEl>
                                              <p:pRg st="6" end="6"/>
                                            </p:txEl>
                                          </p:spTgt>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5">
                                            <p:txEl>
                                              <p:pRg st="7" end="7"/>
                                            </p:txEl>
                                          </p:spTgt>
                                        </p:tgtEl>
                                      </p:cBhvr>
                                    </p:animEffect>
                                    <p:set>
                                      <p:cBhvr>
                                        <p:cTn id="68" dur="1" fill="hold">
                                          <p:stCondLst>
                                            <p:cond delay="499"/>
                                          </p:stCondLst>
                                        </p:cTn>
                                        <p:tgtEl>
                                          <p:spTgt spid="5">
                                            <p:txEl>
                                              <p:pRg st="7" end="7"/>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183"/>
                                        </p:tgtEl>
                                        <p:attrNameLst>
                                          <p:attrName>style.visibility</p:attrName>
                                        </p:attrNameLst>
                                      </p:cBhvr>
                                      <p:to>
                                        <p:strVal val="visible"/>
                                      </p:to>
                                    </p:set>
                                    <p:animEffect transition="in" filter="fade">
                                      <p:cBhvr>
                                        <p:cTn id="7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Proof of Work</a:t>
            </a:r>
          </a:p>
          <a:p>
            <a:pPr lvl="2"/>
            <a:r>
              <a:rPr lang="en-US" sz="2800" dirty="0"/>
              <a:t>Proof of Elapsed Time</a:t>
            </a:r>
          </a:p>
          <a:p>
            <a:pPr lvl="2"/>
            <a:r>
              <a:rPr lang="en-US" sz="2800" dirty="0"/>
              <a:t>Byzantine Fault Tolerance </a:t>
            </a:r>
            <a:r>
              <a:rPr lang="en-US" sz="1800" i="1" dirty="0"/>
              <a:t>(multiple)</a:t>
            </a:r>
            <a:endParaRPr lang="en-US" sz="2800" dirty="0"/>
          </a:p>
          <a:p>
            <a:pPr lvl="2"/>
            <a:r>
              <a:rPr lang="en-US" sz="2800" dirty="0"/>
              <a:t>Proof of Stake</a:t>
            </a:r>
          </a:p>
          <a:p>
            <a:pPr lvl="2"/>
            <a:r>
              <a:rPr lang="en-US" sz="2800" dirty="0"/>
              <a:t>Proof of Importance</a:t>
            </a:r>
            <a:endParaRPr lang="en-US"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a:t>
            </a:r>
          </a:p>
          <a:p>
            <a:r>
              <a:rPr lang="en-US" sz="5400" dirty="0">
                <a:solidFill>
                  <a:schemeClr val="accent2"/>
                </a:solidFill>
              </a:rPr>
              <a:t>                 Consensus</a:t>
            </a:r>
          </a:p>
        </p:txBody>
      </p:sp>
      <p:pic>
        <p:nvPicPr>
          <p:cNvPr id="3" name="Picture 2">
            <a:extLst>
              <a:ext uri="{FF2B5EF4-FFF2-40B4-BE49-F238E27FC236}">
                <a16:creationId xmlns:a16="http://schemas.microsoft.com/office/drawing/2014/main" id="{132DF84D-0530-4027-820B-AC9BA2C6E25D}"/>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3920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0D356-E601-4D10-90F6-536FDCA3FCED}">
  <ds:schemaRefs>
    <ds:schemaRef ds:uri="http://www.w3.org/XML/1998/namespac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00e0c6ab-2e1e-446e-8cd4-dc4d1cc239d2"/>
    <ds:schemaRef ds:uri="http://purl.org/dc/dcmitype/"/>
    <ds:schemaRef ds:uri="http://purl.org/dc/terms/"/>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6265</Words>
  <Application>Microsoft Office PowerPoint</Application>
  <PresentationFormat>Widescreen</PresentationFormat>
  <Paragraphs>849</Paragraphs>
  <Slides>20</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Consolas</vt:lpstr>
      <vt:lpstr>Segoe Pro</vt:lpstr>
      <vt:lpstr>Segoe Pro Semibold</vt:lpstr>
      <vt:lpstr>Segoe Semibold</vt:lpstr>
      <vt:lpstr>Segoe UI</vt:lpstr>
      <vt:lpstr>Segoe UI Light</vt:lpstr>
      <vt:lpstr>Segoe UI Semibold</vt:lpstr>
      <vt:lpstr>Azure Dev Dark - 2018H2</vt:lpstr>
      <vt:lpstr>Azure Dev Light - 2018H2</vt:lpstr>
      <vt:lpstr>Azure Dev Titles and Headers - 2018H2</vt:lpstr>
      <vt:lpstr>Distributing Cheat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Distributing Cheat Detection: Applying Blockchain to Lessons Learned from Halo</dc:title>
  <dc:creator/>
  <cp:keywords>Blockchain;Cheat Detection;Halol gaming</cp:keywords>
  <dc:description>Version 1.0a</dc:description>
  <cp:lastModifiedBy/>
  <cp:revision>1</cp:revision>
  <dcterms:created xsi:type="dcterms:W3CDTF">2018-10-15T13:22:58Z</dcterms:created>
  <dcterms:modified xsi:type="dcterms:W3CDTF">2018-10-18T21:50:00Z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